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4"/>
  </p:sldMasterIdLst>
  <p:notesMasterIdLst>
    <p:notesMasterId r:id="rId7"/>
  </p:notesMasterIdLst>
  <p:sldIdLst>
    <p:sldId id="260" r:id="rId5"/>
    <p:sldId id="262" r:id="rId6"/>
  </p:sldIdLst>
  <p:sldSz cx="6858000" cy="9144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 pos="51" userDrawn="1">
          <p15:clr>
            <a:srgbClr val="A4A3A4"/>
          </p15:clr>
        </p15:guide>
        <p15:guide id="4" pos="4269" userDrawn="1">
          <p15:clr>
            <a:srgbClr val="A4A3A4"/>
          </p15:clr>
        </p15:guide>
        <p15:guide id="6" orient="horz" pos="288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06A4B00-806C-1239-3161-0C29B7E3E7AA}" name="Ioan Brigden" initials="IB" userId="S::iBrigden@lexingtoncf.co.uk::4e163fb8-fcd0-4548-bce0-9f89681d21cc" providerId="AD"/>
  <p188:author id="{B9D42B47-AC52-10F5-1967-2B6920B8C257}" name="Evan Norvill" initials="EN" userId="S::enorvill@lexingtoncf.co.uk::a34c36ff-3f04-40ea-a4cf-42f68822b42e" providerId="AD"/>
  <p188:author id="{D1A4504C-770F-8826-658E-0C191BFCAE9D}" name="Saeran Ramaya" initials="SR" userId="Saeran Ramaya" providerId="None"/>
  <p188:author id="{70134377-6388-48D5-1945-3296E9EB07BC}" name="Pete Jones" initials="" userId="S::peter.jones@tiqtoq.co.uk::798167e3-3c2f-4777-a96c-9b530048066b" providerId="AD"/>
  <p188:author id="{5D9D7488-653F-E08C-44FA-4AAD4BFA4D26}" name="Thomas Edwards" initials="TE" userId="S::tdmedwards@lexingtoncf.co.uk::c168bd99-dc66-4090-9c16-f94b49ef0cdd" providerId="AD"/>
  <p188:author id="{8C5FF6A2-F980-106F-BD70-AAEAC64898D8}" name="Charles Lesbirel" initials="CL" userId="S::CLesbirel@lexingtoncf.co.uk::6053e16c-8c42-47bb-9b41-9c4130b5a7a8" providerId="AD"/>
  <p188:author id="{C2B470BD-6F35-73AF-2228-45AB312B9FDE}" name="Tom Coombes" initials="TC" userId="S::Tcoombes@lexingtoncf.co.uk::b0d9f66d-ccaf-4c7e-93ea-79a98a5d4170" providerId="AD"/>
  <p188:author id="{EBFB53C0-99AE-61BC-F7C1-D684E62A41C6}" name="Adam Jones" initials="AJ" userId="S::ajones@lexingtoncf.co.uk::f188a5ff-3921-4e8c-89d9-6a20b252dcd1" providerId="AD"/>
  <p188:author id="{385860C4-1B1A-C88E-05C5-E350894849A1}" name="Twm Westcott" initials="TW" userId="S::twestcott@lexingtoncf.co.uk::6f6dbd1f-c054-42bf-b3d1-66e84304dfa8" providerId="AD"/>
  <p188:author id="{04368DD4-3B1C-F71C-630C-ECDE56AD263C}" name="Paul Gitsham" initials="" userId="S::paul.gitsham@tiqtoq.co.uk::106ac20d-925b-42f6-8116-9b29a3fe4627" providerId="AD"/>
  <p188:author id="{3F403AFF-25F8-F5C3-0B00-51B2947E01EA}" name="Maisie Hayward" initials="MH" userId="S::MHayward@lexingtoncf.co.uk::37fd9e60-86b6-417a-a35d-d5820a73b2c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Thomas Edwards" initials="TE [2]" lastIdx="3" clrIdx="6">
    <p:extLst>
      <p:ext uri="{19B8F6BF-5375-455C-9EA6-DF929625EA0E}">
        <p15:presenceInfo xmlns:p15="http://schemas.microsoft.com/office/powerpoint/2012/main" userId="S::tdmedwards@lxnca.co.uk::c168bd99-dc66-4090-9c16-f94b49ef0cdd" providerId="AD"/>
      </p:ext>
    </p:extLst>
  </p:cmAuthor>
  <p:cmAuthor id="1" name="John Tose" initials="JT" lastIdx="9" clrIdx="0">
    <p:extLst>
      <p:ext uri="{19B8F6BF-5375-455C-9EA6-DF929625EA0E}">
        <p15:presenceInfo xmlns:p15="http://schemas.microsoft.com/office/powerpoint/2012/main" userId="John Tose" providerId="None"/>
      </p:ext>
    </p:extLst>
  </p:cmAuthor>
  <p:cmAuthor id="8" name="Pablo Shorney" initials="PS" lastIdx="4" clrIdx="7">
    <p:extLst>
      <p:ext uri="{19B8F6BF-5375-455C-9EA6-DF929625EA0E}">
        <p15:presenceInfo xmlns:p15="http://schemas.microsoft.com/office/powerpoint/2012/main" userId="S::PShorney@lxncf.com::586c765c-9205-462b-a477-f32e4c4b06d0" providerId="AD"/>
      </p:ext>
    </p:extLst>
  </p:cmAuthor>
  <p:cmAuthor id="2" name="Thomas Edwards" initials="TE" lastIdx="1" clrIdx="1">
    <p:extLst>
      <p:ext uri="{19B8F6BF-5375-455C-9EA6-DF929625EA0E}">
        <p15:presenceInfo xmlns:p15="http://schemas.microsoft.com/office/powerpoint/2012/main" userId="Thomas Edwards" providerId="None"/>
      </p:ext>
    </p:extLst>
  </p:cmAuthor>
  <p:cmAuthor id="9" name="Adam Jones" initials="AJ" lastIdx="5" clrIdx="8">
    <p:extLst>
      <p:ext uri="{19B8F6BF-5375-455C-9EA6-DF929625EA0E}">
        <p15:presenceInfo xmlns:p15="http://schemas.microsoft.com/office/powerpoint/2012/main" userId="S::ajones@lxncf.com::f188a5ff-3921-4e8c-89d9-6a20b252dcd1" providerId="AD"/>
      </p:ext>
    </p:extLst>
  </p:cmAuthor>
  <p:cmAuthor id="3" name="Adam Thomas-Brown" initials="ATB" lastIdx="1" clrIdx="2">
    <p:extLst>
      <p:ext uri="{19B8F6BF-5375-455C-9EA6-DF929625EA0E}">
        <p15:presenceInfo xmlns:p15="http://schemas.microsoft.com/office/powerpoint/2012/main" userId="e9f31cbef6042775" providerId="Windows Live"/>
      </p:ext>
    </p:extLst>
  </p:cmAuthor>
  <p:cmAuthor id="10" name="Courtney Mattocks" initials="CM" lastIdx="1" clrIdx="9">
    <p:extLst>
      <p:ext uri="{19B8F6BF-5375-455C-9EA6-DF929625EA0E}">
        <p15:presenceInfo xmlns:p15="http://schemas.microsoft.com/office/powerpoint/2012/main" userId="Courtney Mattocks" providerId="None"/>
      </p:ext>
    </p:extLst>
  </p:cmAuthor>
  <p:cmAuthor id="4" name="Gary Partridge" initials="GP" lastIdx="1" clrIdx="3">
    <p:extLst>
      <p:ext uri="{19B8F6BF-5375-455C-9EA6-DF929625EA0E}">
        <p15:presenceInfo xmlns:p15="http://schemas.microsoft.com/office/powerpoint/2012/main" userId="96e2fba976a377e4" providerId="Windows Live"/>
      </p:ext>
    </p:extLst>
  </p:cmAuthor>
  <p:cmAuthor id="5" name="Tom Coombes" initials="TC" lastIdx="13" clrIdx="4">
    <p:extLst>
      <p:ext uri="{19B8F6BF-5375-455C-9EA6-DF929625EA0E}">
        <p15:presenceInfo xmlns:p15="http://schemas.microsoft.com/office/powerpoint/2012/main" userId="S::Tcoombes@lxncf.com::b0d9f66d-ccaf-4c7e-93ea-79a98a5d4170" providerId="AD"/>
      </p:ext>
    </p:extLst>
  </p:cmAuthor>
  <p:cmAuthor id="6" name="Pablo Shorney" initials="4" lastIdx="4" clrIdx="5">
    <p:extLst>
      <p:ext uri="{19B8F6BF-5375-455C-9EA6-DF929625EA0E}">
        <p15:presenceInfo xmlns:p15="http://schemas.microsoft.com/office/powerpoint/2012/main" userId="Pablo Shorne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333F48"/>
    <a:srgbClr val="728DA7"/>
    <a:srgbClr val="E9512A"/>
    <a:srgbClr val="2D2943"/>
    <a:srgbClr val="F3F4D3"/>
    <a:srgbClr val="158097"/>
    <a:srgbClr val="C9C6DC"/>
    <a:srgbClr val="00637A"/>
    <a:srgbClr val="949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EAE0E4-F445-4933-BCD2-7C25AF384C80}" v="3" dt="2025-05-07T16:29:44.58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1584" y="84"/>
      </p:cViewPr>
      <p:guideLst>
        <p:guide pos="51"/>
        <p:guide pos="4269"/>
        <p:guide orient="horz"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137" cy="512304"/>
          </a:xfrm>
          <a:prstGeom prst="rect">
            <a:avLst/>
          </a:prstGeom>
        </p:spPr>
        <p:txBody>
          <a:bodyPr vert="horz" lIns="94764" tIns="47383" rIns="94764" bIns="47383" rtlCol="0"/>
          <a:lstStyle>
            <a:lvl1pPr algn="l">
              <a:defRPr sz="1200"/>
            </a:lvl1pPr>
          </a:lstStyle>
          <a:p>
            <a:endParaRPr lang="en-GB"/>
          </a:p>
        </p:txBody>
      </p:sp>
      <p:sp>
        <p:nvSpPr>
          <p:cNvPr id="3" name="Date Placeholder 2"/>
          <p:cNvSpPr>
            <a:spLocks noGrp="1"/>
          </p:cNvSpPr>
          <p:nvPr>
            <p:ph type="dt" idx="1"/>
          </p:nvPr>
        </p:nvSpPr>
        <p:spPr>
          <a:xfrm>
            <a:off x="4020506" y="1"/>
            <a:ext cx="3077137" cy="512304"/>
          </a:xfrm>
          <a:prstGeom prst="rect">
            <a:avLst/>
          </a:prstGeom>
        </p:spPr>
        <p:txBody>
          <a:bodyPr vert="horz" lIns="94764" tIns="47383" rIns="94764" bIns="47383" rtlCol="0"/>
          <a:lstStyle>
            <a:lvl1pPr algn="r">
              <a:defRPr sz="1200"/>
            </a:lvl1pPr>
          </a:lstStyle>
          <a:p>
            <a:fld id="{E6C70C60-C863-4F82-832B-F918153E6860}" type="datetimeFigureOut">
              <a:rPr lang="en-GB" smtClean="0"/>
              <a:t>14/05/2025</a:t>
            </a:fld>
            <a:endParaRPr lang="en-GB"/>
          </a:p>
        </p:txBody>
      </p:sp>
      <p:sp>
        <p:nvSpPr>
          <p:cNvPr id="4" name="Slide Image Placeholder 3"/>
          <p:cNvSpPr>
            <a:spLocks noGrp="1" noRot="1" noChangeAspect="1"/>
          </p:cNvSpPr>
          <p:nvPr>
            <p:ph type="sldImg" idx="2"/>
          </p:nvPr>
        </p:nvSpPr>
        <p:spPr>
          <a:xfrm>
            <a:off x="2254250" y="1279525"/>
            <a:ext cx="2590800" cy="3454400"/>
          </a:xfrm>
          <a:prstGeom prst="rect">
            <a:avLst/>
          </a:prstGeom>
          <a:noFill/>
          <a:ln w="12700">
            <a:solidFill>
              <a:prstClr val="black"/>
            </a:solidFill>
          </a:ln>
        </p:spPr>
        <p:txBody>
          <a:bodyPr vert="horz" lIns="94764" tIns="47383" rIns="94764" bIns="47383" rtlCol="0" anchor="ctr"/>
          <a:lstStyle/>
          <a:p>
            <a:endParaRPr lang="en-GB"/>
          </a:p>
        </p:txBody>
      </p:sp>
      <p:sp>
        <p:nvSpPr>
          <p:cNvPr id="5" name="Notes Placeholder 4"/>
          <p:cNvSpPr>
            <a:spLocks noGrp="1"/>
          </p:cNvSpPr>
          <p:nvPr>
            <p:ph type="body" sz="quarter" idx="3"/>
          </p:nvPr>
        </p:nvSpPr>
        <p:spPr>
          <a:xfrm>
            <a:off x="709599" y="4924990"/>
            <a:ext cx="5680103" cy="4029684"/>
          </a:xfrm>
          <a:prstGeom prst="rect">
            <a:avLst/>
          </a:prstGeom>
        </p:spPr>
        <p:txBody>
          <a:bodyPr vert="horz" lIns="94764" tIns="47383" rIns="94764" bIns="4738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722309"/>
            <a:ext cx="3077137" cy="512304"/>
          </a:xfrm>
          <a:prstGeom prst="rect">
            <a:avLst/>
          </a:prstGeom>
        </p:spPr>
        <p:txBody>
          <a:bodyPr vert="horz" lIns="94764" tIns="47383" rIns="94764" bIns="47383" rtlCol="0" anchor="b"/>
          <a:lstStyle>
            <a:lvl1pPr algn="l">
              <a:defRPr sz="1200"/>
            </a:lvl1pPr>
          </a:lstStyle>
          <a:p>
            <a:endParaRPr lang="en-GB"/>
          </a:p>
        </p:txBody>
      </p:sp>
      <p:sp>
        <p:nvSpPr>
          <p:cNvPr id="7" name="Slide Number Placeholder 6"/>
          <p:cNvSpPr>
            <a:spLocks noGrp="1"/>
          </p:cNvSpPr>
          <p:nvPr>
            <p:ph type="sldNum" sz="quarter" idx="5"/>
          </p:nvPr>
        </p:nvSpPr>
        <p:spPr>
          <a:xfrm>
            <a:off x="4020506" y="9722309"/>
            <a:ext cx="3077137" cy="512304"/>
          </a:xfrm>
          <a:prstGeom prst="rect">
            <a:avLst/>
          </a:prstGeom>
        </p:spPr>
        <p:txBody>
          <a:bodyPr vert="horz" lIns="94764" tIns="47383" rIns="94764" bIns="47383" rtlCol="0" anchor="b"/>
          <a:lstStyle>
            <a:lvl1pPr algn="r">
              <a:defRPr sz="1200"/>
            </a:lvl1pPr>
          </a:lstStyle>
          <a:p>
            <a:fld id="{E3108F86-9030-408B-A7EE-A9BA365AE550}" type="slidenum">
              <a:rPr lang="en-GB" smtClean="0"/>
              <a:t>‹#›</a:t>
            </a:fld>
            <a:endParaRPr lang="en-GB"/>
          </a:p>
        </p:txBody>
      </p:sp>
    </p:spTree>
    <p:extLst>
      <p:ext uri="{BB962C8B-B14F-4D97-AF65-F5344CB8AC3E}">
        <p14:creationId xmlns:p14="http://schemas.microsoft.com/office/powerpoint/2010/main" val="2505030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3108F86-9030-408B-A7EE-A9BA365AE550}" type="slidenum">
              <a:rPr lang="en-GB" smtClean="0"/>
              <a:t>1</a:t>
            </a:fld>
            <a:endParaRPr lang="en-GB"/>
          </a:p>
        </p:txBody>
      </p:sp>
    </p:spTree>
    <p:extLst>
      <p:ext uri="{BB962C8B-B14F-4D97-AF65-F5344CB8AC3E}">
        <p14:creationId xmlns:p14="http://schemas.microsoft.com/office/powerpoint/2010/main" val="3565252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3108F86-9030-408B-A7EE-A9BA365AE550}" type="slidenum">
              <a:rPr lang="en-GB" smtClean="0"/>
              <a:t>2</a:t>
            </a:fld>
            <a:endParaRPr lang="en-GB"/>
          </a:p>
        </p:txBody>
      </p:sp>
    </p:spTree>
    <p:extLst>
      <p:ext uri="{BB962C8B-B14F-4D97-AF65-F5344CB8AC3E}">
        <p14:creationId xmlns:p14="http://schemas.microsoft.com/office/powerpoint/2010/main" val="3726083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1FFA3-211E-4AB7-B74A-452CA58D9068}"/>
              </a:ext>
            </a:extLst>
          </p:cNvPr>
          <p:cNvSpPr>
            <a:spLocks noGrp="1"/>
          </p:cNvSpPr>
          <p:nvPr>
            <p:ph type="ctrTitle"/>
          </p:nvPr>
        </p:nvSpPr>
        <p:spPr>
          <a:xfrm>
            <a:off x="857250" y="1496484"/>
            <a:ext cx="5143500" cy="3183467"/>
          </a:xfrm>
        </p:spPr>
        <p:txBody>
          <a:bodyPr anchor="b"/>
          <a:lstStyle>
            <a:lvl1pPr algn="ctr">
              <a:defRPr sz="3375"/>
            </a:lvl1pPr>
          </a:lstStyle>
          <a:p>
            <a:r>
              <a:rPr lang="en-US"/>
              <a:t>Click to edit Master title style</a:t>
            </a:r>
            <a:endParaRPr lang="en-GB"/>
          </a:p>
        </p:txBody>
      </p:sp>
      <p:sp>
        <p:nvSpPr>
          <p:cNvPr id="3" name="Subtitle 2">
            <a:extLst>
              <a:ext uri="{FF2B5EF4-FFF2-40B4-BE49-F238E27FC236}">
                <a16:creationId xmlns:a16="http://schemas.microsoft.com/office/drawing/2014/main" id="{1CDF7B42-EF9E-4BE7-86E8-9A07559A4074}"/>
              </a:ext>
            </a:extLst>
          </p:cNvPr>
          <p:cNvSpPr>
            <a:spLocks noGrp="1"/>
          </p:cNvSpPr>
          <p:nvPr>
            <p:ph type="subTitle" idx="1"/>
          </p:nvPr>
        </p:nvSpPr>
        <p:spPr>
          <a:xfrm>
            <a:off x="857250" y="4802717"/>
            <a:ext cx="5143500" cy="2207683"/>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F480CB4-31F0-4EC2-B1DD-D63BAB13E132}"/>
              </a:ext>
            </a:extLst>
          </p:cNvPr>
          <p:cNvSpPr>
            <a:spLocks noGrp="1"/>
          </p:cNvSpPr>
          <p:nvPr>
            <p:ph type="dt" sz="half" idx="10"/>
          </p:nvPr>
        </p:nvSpPr>
        <p:spPr/>
        <p:txBody>
          <a:bodyPr/>
          <a:lstStyle/>
          <a:p>
            <a:pPr marL="12700">
              <a:lnSpc>
                <a:spcPts val="1670"/>
              </a:lnSpc>
            </a:pPr>
            <a:r>
              <a:rPr lang="en-GB"/>
              <a:t>Corporate</a:t>
            </a:r>
            <a:r>
              <a:rPr lang="en-GB" spc="-100"/>
              <a:t> </a:t>
            </a:r>
            <a:r>
              <a:rPr lang="en-GB"/>
              <a:t>Advisors</a:t>
            </a:r>
          </a:p>
        </p:txBody>
      </p:sp>
      <p:sp>
        <p:nvSpPr>
          <p:cNvPr id="5" name="Footer Placeholder 4">
            <a:extLst>
              <a:ext uri="{FF2B5EF4-FFF2-40B4-BE49-F238E27FC236}">
                <a16:creationId xmlns:a16="http://schemas.microsoft.com/office/drawing/2014/main" id="{89C3A6E5-3C5B-4EB5-93DD-2FF59D57640D}"/>
              </a:ext>
            </a:extLst>
          </p:cNvPr>
          <p:cNvSpPr>
            <a:spLocks noGrp="1"/>
          </p:cNvSpPr>
          <p:nvPr>
            <p:ph type="ftr" sz="quarter" idx="11"/>
          </p:nvPr>
        </p:nvSpPr>
        <p:spPr/>
        <p:txBody>
          <a:bodyPr/>
          <a:lstStyle/>
          <a:p>
            <a:pPr marL="12700" marR="5080">
              <a:lnSpc>
                <a:spcPct val="100000"/>
              </a:lnSpc>
            </a:pPr>
            <a:r>
              <a:rPr lang="en-GB" spc="-5"/>
              <a:t>Andrew Morris AMorris@lxnca.com </a:t>
            </a:r>
            <a:r>
              <a:rPr lang="en-GB"/>
              <a:t>Mobile </a:t>
            </a:r>
            <a:r>
              <a:rPr lang="en-GB" spc="-5"/>
              <a:t>+44 </a:t>
            </a:r>
            <a:r>
              <a:rPr lang="en-GB" spc="-10"/>
              <a:t>7736 </a:t>
            </a:r>
            <a:r>
              <a:rPr lang="en-GB" spc="-20"/>
              <a:t>478</a:t>
            </a:r>
            <a:r>
              <a:rPr lang="en-GB" spc="-70"/>
              <a:t> </a:t>
            </a:r>
            <a:r>
              <a:rPr lang="en-GB" spc="-15"/>
              <a:t>621</a:t>
            </a:r>
          </a:p>
        </p:txBody>
      </p:sp>
      <p:sp>
        <p:nvSpPr>
          <p:cNvPr id="6" name="Slide Number Placeholder 5">
            <a:extLst>
              <a:ext uri="{FF2B5EF4-FFF2-40B4-BE49-F238E27FC236}">
                <a16:creationId xmlns:a16="http://schemas.microsoft.com/office/drawing/2014/main" id="{0A21C69C-275C-431D-BC0F-8A4684422EC2}"/>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250573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775F-7CBF-4458-BAA6-12FBE96E5CB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0FC5412-3028-4FF6-8FF6-F587906F0F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DDDC4EC-ECC3-406E-9305-A7E840963437}"/>
              </a:ext>
            </a:extLst>
          </p:cNvPr>
          <p:cNvSpPr>
            <a:spLocks noGrp="1"/>
          </p:cNvSpPr>
          <p:nvPr>
            <p:ph type="dt" sz="half" idx="10"/>
          </p:nvPr>
        </p:nvSpPr>
        <p:spPr/>
        <p:txBody>
          <a:bodyPr/>
          <a:lstStyle/>
          <a:p>
            <a:pPr marL="12700">
              <a:lnSpc>
                <a:spcPts val="1670"/>
              </a:lnSpc>
            </a:pPr>
            <a:r>
              <a:rPr lang="en-GB"/>
              <a:t>Corporate</a:t>
            </a:r>
            <a:r>
              <a:rPr lang="en-GB" spc="-100"/>
              <a:t> </a:t>
            </a:r>
            <a:r>
              <a:rPr lang="en-GB"/>
              <a:t>Advisors</a:t>
            </a:r>
          </a:p>
        </p:txBody>
      </p:sp>
      <p:sp>
        <p:nvSpPr>
          <p:cNvPr id="5" name="Footer Placeholder 4">
            <a:extLst>
              <a:ext uri="{FF2B5EF4-FFF2-40B4-BE49-F238E27FC236}">
                <a16:creationId xmlns:a16="http://schemas.microsoft.com/office/drawing/2014/main" id="{E33E23EA-B3D4-4FFF-BD69-FC0125D7C5DE}"/>
              </a:ext>
            </a:extLst>
          </p:cNvPr>
          <p:cNvSpPr>
            <a:spLocks noGrp="1"/>
          </p:cNvSpPr>
          <p:nvPr>
            <p:ph type="ftr" sz="quarter" idx="11"/>
          </p:nvPr>
        </p:nvSpPr>
        <p:spPr/>
        <p:txBody>
          <a:bodyPr/>
          <a:lstStyle/>
          <a:p>
            <a:pPr marL="12700" marR="5080">
              <a:lnSpc>
                <a:spcPct val="100000"/>
              </a:lnSpc>
            </a:pPr>
            <a:r>
              <a:rPr lang="en-GB" spc="-5"/>
              <a:t>Andrew Morris AMorris@lxnca.com </a:t>
            </a:r>
            <a:r>
              <a:rPr lang="en-GB"/>
              <a:t>Mobile </a:t>
            </a:r>
            <a:r>
              <a:rPr lang="en-GB" spc="-5"/>
              <a:t>+44 </a:t>
            </a:r>
            <a:r>
              <a:rPr lang="en-GB" spc="-10"/>
              <a:t>7736 </a:t>
            </a:r>
            <a:r>
              <a:rPr lang="en-GB" spc="-20"/>
              <a:t>478</a:t>
            </a:r>
            <a:r>
              <a:rPr lang="en-GB" spc="-70"/>
              <a:t> </a:t>
            </a:r>
            <a:r>
              <a:rPr lang="en-GB" spc="-15"/>
              <a:t>621</a:t>
            </a:r>
          </a:p>
        </p:txBody>
      </p:sp>
      <p:sp>
        <p:nvSpPr>
          <p:cNvPr id="6" name="Slide Number Placeholder 5">
            <a:extLst>
              <a:ext uri="{FF2B5EF4-FFF2-40B4-BE49-F238E27FC236}">
                <a16:creationId xmlns:a16="http://schemas.microsoft.com/office/drawing/2014/main" id="{6534FA75-9348-49F7-8810-272F089FEB70}"/>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3226086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D9C3948-95F9-4E4B-B38F-210A68FBE7C7}"/>
              </a:ext>
            </a:extLst>
          </p:cNvPr>
          <p:cNvSpPr>
            <a:spLocks noGrp="1"/>
          </p:cNvSpPr>
          <p:nvPr>
            <p:ph type="title" orient="vert"/>
          </p:nvPr>
        </p:nvSpPr>
        <p:spPr>
          <a:xfrm>
            <a:off x="4907756" y="486834"/>
            <a:ext cx="1478756" cy="7749117"/>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EBE7D5B-0C82-4F53-9228-0205CB73A3AB}"/>
              </a:ext>
            </a:extLst>
          </p:cNvPr>
          <p:cNvSpPr>
            <a:spLocks noGrp="1"/>
          </p:cNvSpPr>
          <p:nvPr>
            <p:ph type="body" orient="vert" idx="1"/>
          </p:nvPr>
        </p:nvSpPr>
        <p:spPr>
          <a:xfrm>
            <a:off x="471487"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D9AEC7-0FAC-4400-9910-56676877C4C6}"/>
              </a:ext>
            </a:extLst>
          </p:cNvPr>
          <p:cNvSpPr>
            <a:spLocks noGrp="1"/>
          </p:cNvSpPr>
          <p:nvPr>
            <p:ph type="dt" sz="half" idx="10"/>
          </p:nvPr>
        </p:nvSpPr>
        <p:spPr/>
        <p:txBody>
          <a:bodyPr/>
          <a:lstStyle/>
          <a:p>
            <a:pPr marL="12700">
              <a:lnSpc>
                <a:spcPts val="1670"/>
              </a:lnSpc>
            </a:pPr>
            <a:r>
              <a:rPr lang="en-GB"/>
              <a:t>Corporate</a:t>
            </a:r>
            <a:r>
              <a:rPr lang="en-GB" spc="-100"/>
              <a:t> </a:t>
            </a:r>
            <a:r>
              <a:rPr lang="en-GB"/>
              <a:t>Advisors</a:t>
            </a:r>
          </a:p>
        </p:txBody>
      </p:sp>
      <p:sp>
        <p:nvSpPr>
          <p:cNvPr id="5" name="Footer Placeholder 4">
            <a:extLst>
              <a:ext uri="{FF2B5EF4-FFF2-40B4-BE49-F238E27FC236}">
                <a16:creationId xmlns:a16="http://schemas.microsoft.com/office/drawing/2014/main" id="{F4B6B576-C359-42D9-A073-E6FB56FD8117}"/>
              </a:ext>
            </a:extLst>
          </p:cNvPr>
          <p:cNvSpPr>
            <a:spLocks noGrp="1"/>
          </p:cNvSpPr>
          <p:nvPr>
            <p:ph type="ftr" sz="quarter" idx="11"/>
          </p:nvPr>
        </p:nvSpPr>
        <p:spPr/>
        <p:txBody>
          <a:bodyPr/>
          <a:lstStyle/>
          <a:p>
            <a:pPr marL="12700" marR="5080">
              <a:lnSpc>
                <a:spcPct val="100000"/>
              </a:lnSpc>
            </a:pPr>
            <a:r>
              <a:rPr lang="en-GB" spc="-5"/>
              <a:t>Andrew Morris AMorris@lxnca.com </a:t>
            </a:r>
            <a:r>
              <a:rPr lang="en-GB"/>
              <a:t>Mobile </a:t>
            </a:r>
            <a:r>
              <a:rPr lang="en-GB" spc="-5"/>
              <a:t>+44 </a:t>
            </a:r>
            <a:r>
              <a:rPr lang="en-GB" spc="-10"/>
              <a:t>7736 </a:t>
            </a:r>
            <a:r>
              <a:rPr lang="en-GB" spc="-20"/>
              <a:t>478</a:t>
            </a:r>
            <a:r>
              <a:rPr lang="en-GB" spc="-70"/>
              <a:t> </a:t>
            </a:r>
            <a:r>
              <a:rPr lang="en-GB" spc="-15"/>
              <a:t>621</a:t>
            </a:r>
          </a:p>
        </p:txBody>
      </p:sp>
      <p:sp>
        <p:nvSpPr>
          <p:cNvPr id="6" name="Slide Number Placeholder 5">
            <a:extLst>
              <a:ext uri="{FF2B5EF4-FFF2-40B4-BE49-F238E27FC236}">
                <a16:creationId xmlns:a16="http://schemas.microsoft.com/office/drawing/2014/main" id="{30DC08C5-D60A-4C86-A519-0109B8CD1F22}"/>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3990422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2B7F7-11DC-4E4B-B329-E880C214AE7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858B0C2-AD5E-40E1-9AED-667372F278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DBA70FB-8818-4E92-8AFC-F7C0179B1DC0}"/>
              </a:ext>
            </a:extLst>
          </p:cNvPr>
          <p:cNvSpPr>
            <a:spLocks noGrp="1"/>
          </p:cNvSpPr>
          <p:nvPr>
            <p:ph type="dt" sz="half" idx="10"/>
          </p:nvPr>
        </p:nvSpPr>
        <p:spPr/>
        <p:txBody>
          <a:bodyPr/>
          <a:lstStyle/>
          <a:p>
            <a:pPr marL="12700">
              <a:lnSpc>
                <a:spcPts val="1670"/>
              </a:lnSpc>
            </a:pPr>
            <a:r>
              <a:rPr lang="en-GB"/>
              <a:t>Corporate</a:t>
            </a:r>
            <a:r>
              <a:rPr lang="en-GB" spc="-100"/>
              <a:t> </a:t>
            </a:r>
            <a:r>
              <a:rPr lang="en-GB"/>
              <a:t>Advisors</a:t>
            </a:r>
          </a:p>
        </p:txBody>
      </p:sp>
      <p:sp>
        <p:nvSpPr>
          <p:cNvPr id="5" name="Footer Placeholder 4">
            <a:extLst>
              <a:ext uri="{FF2B5EF4-FFF2-40B4-BE49-F238E27FC236}">
                <a16:creationId xmlns:a16="http://schemas.microsoft.com/office/drawing/2014/main" id="{D43FB9C4-42D1-4A73-8E13-255C3026C01A}"/>
              </a:ext>
            </a:extLst>
          </p:cNvPr>
          <p:cNvSpPr>
            <a:spLocks noGrp="1"/>
          </p:cNvSpPr>
          <p:nvPr>
            <p:ph type="ftr" sz="quarter" idx="11"/>
          </p:nvPr>
        </p:nvSpPr>
        <p:spPr/>
        <p:txBody>
          <a:bodyPr/>
          <a:lstStyle/>
          <a:p>
            <a:pPr marL="12700" marR="5080">
              <a:lnSpc>
                <a:spcPct val="100000"/>
              </a:lnSpc>
            </a:pPr>
            <a:r>
              <a:rPr lang="en-GB" spc="-5"/>
              <a:t>Andrew Morris AMorris@lxnca.com </a:t>
            </a:r>
            <a:r>
              <a:rPr lang="en-GB"/>
              <a:t>Mobile </a:t>
            </a:r>
            <a:r>
              <a:rPr lang="en-GB" spc="-5"/>
              <a:t>+44 </a:t>
            </a:r>
            <a:r>
              <a:rPr lang="en-GB" spc="-10"/>
              <a:t>7736 </a:t>
            </a:r>
            <a:r>
              <a:rPr lang="en-GB" spc="-20"/>
              <a:t>478</a:t>
            </a:r>
            <a:r>
              <a:rPr lang="en-GB" spc="-70"/>
              <a:t> </a:t>
            </a:r>
            <a:r>
              <a:rPr lang="en-GB" spc="-15"/>
              <a:t>621</a:t>
            </a:r>
          </a:p>
        </p:txBody>
      </p:sp>
      <p:sp>
        <p:nvSpPr>
          <p:cNvPr id="6" name="Slide Number Placeholder 5">
            <a:extLst>
              <a:ext uri="{FF2B5EF4-FFF2-40B4-BE49-F238E27FC236}">
                <a16:creationId xmlns:a16="http://schemas.microsoft.com/office/drawing/2014/main" id="{8C527151-5918-4749-BE27-3B1BA95696E2}"/>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903287803"/>
      </p:ext>
    </p:extLst>
  </p:cSld>
  <p:clrMapOvr>
    <a:masterClrMapping/>
  </p:clrMapOvr>
  <p:extLst>
    <p:ext uri="{DCECCB84-F9BA-43D5-87BE-67443E8EF086}">
      <p15:sldGuideLst xmlns:p15="http://schemas.microsoft.com/office/powerpoint/2012/main">
        <p15:guide id="1" orient="horz" pos="2880" userDrawn="1">
          <p15:clr>
            <a:srgbClr val="FBAE40"/>
          </p15:clr>
        </p15:guide>
        <p15:guide id="2"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95FC6-99D2-4772-B929-77AE72648113}"/>
              </a:ext>
            </a:extLst>
          </p:cNvPr>
          <p:cNvSpPr>
            <a:spLocks noGrp="1"/>
          </p:cNvSpPr>
          <p:nvPr>
            <p:ph type="title"/>
          </p:nvPr>
        </p:nvSpPr>
        <p:spPr>
          <a:xfrm>
            <a:off x="467916" y="2279652"/>
            <a:ext cx="5915025" cy="3803649"/>
          </a:xfrm>
        </p:spPr>
        <p:txBody>
          <a:bodyPr anchor="b"/>
          <a:lstStyle>
            <a:lvl1pPr>
              <a:defRPr sz="3375"/>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60E8939-394D-4E21-A973-5880AFAC69E9}"/>
              </a:ext>
            </a:extLst>
          </p:cNvPr>
          <p:cNvSpPr>
            <a:spLocks noGrp="1"/>
          </p:cNvSpPr>
          <p:nvPr>
            <p:ph type="body" idx="1"/>
          </p:nvPr>
        </p:nvSpPr>
        <p:spPr>
          <a:xfrm>
            <a:off x="467916" y="6119285"/>
            <a:ext cx="5915025" cy="2000249"/>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FF8A77-7A93-45CC-9B93-7DA047B08575}"/>
              </a:ext>
            </a:extLst>
          </p:cNvPr>
          <p:cNvSpPr>
            <a:spLocks noGrp="1"/>
          </p:cNvSpPr>
          <p:nvPr>
            <p:ph type="dt" sz="half" idx="10"/>
          </p:nvPr>
        </p:nvSpPr>
        <p:spPr/>
        <p:txBody>
          <a:bodyPr/>
          <a:lstStyle/>
          <a:p>
            <a:pPr marL="12700">
              <a:lnSpc>
                <a:spcPts val="1670"/>
              </a:lnSpc>
            </a:pPr>
            <a:r>
              <a:rPr lang="en-GB"/>
              <a:t>Corporate</a:t>
            </a:r>
            <a:r>
              <a:rPr lang="en-GB" spc="-100"/>
              <a:t> </a:t>
            </a:r>
            <a:r>
              <a:rPr lang="en-GB"/>
              <a:t>Advisors</a:t>
            </a:r>
          </a:p>
        </p:txBody>
      </p:sp>
      <p:sp>
        <p:nvSpPr>
          <p:cNvPr id="5" name="Footer Placeholder 4">
            <a:extLst>
              <a:ext uri="{FF2B5EF4-FFF2-40B4-BE49-F238E27FC236}">
                <a16:creationId xmlns:a16="http://schemas.microsoft.com/office/drawing/2014/main" id="{957B8635-7B6D-4C3E-BA73-6AD3E584CAA7}"/>
              </a:ext>
            </a:extLst>
          </p:cNvPr>
          <p:cNvSpPr>
            <a:spLocks noGrp="1"/>
          </p:cNvSpPr>
          <p:nvPr>
            <p:ph type="ftr" sz="quarter" idx="11"/>
          </p:nvPr>
        </p:nvSpPr>
        <p:spPr/>
        <p:txBody>
          <a:bodyPr/>
          <a:lstStyle/>
          <a:p>
            <a:pPr marL="12700" marR="5080">
              <a:lnSpc>
                <a:spcPct val="100000"/>
              </a:lnSpc>
            </a:pPr>
            <a:r>
              <a:rPr lang="en-GB" spc="-5"/>
              <a:t>Andrew Morris AMorris@lxnca.com </a:t>
            </a:r>
            <a:r>
              <a:rPr lang="en-GB"/>
              <a:t>Mobile </a:t>
            </a:r>
            <a:r>
              <a:rPr lang="en-GB" spc="-5"/>
              <a:t>+44 </a:t>
            </a:r>
            <a:r>
              <a:rPr lang="en-GB" spc="-10"/>
              <a:t>7736 </a:t>
            </a:r>
            <a:r>
              <a:rPr lang="en-GB" spc="-20"/>
              <a:t>478</a:t>
            </a:r>
            <a:r>
              <a:rPr lang="en-GB" spc="-70"/>
              <a:t> </a:t>
            </a:r>
            <a:r>
              <a:rPr lang="en-GB" spc="-15"/>
              <a:t>621</a:t>
            </a:r>
          </a:p>
        </p:txBody>
      </p:sp>
      <p:sp>
        <p:nvSpPr>
          <p:cNvPr id="6" name="Slide Number Placeholder 5">
            <a:extLst>
              <a:ext uri="{FF2B5EF4-FFF2-40B4-BE49-F238E27FC236}">
                <a16:creationId xmlns:a16="http://schemas.microsoft.com/office/drawing/2014/main" id="{3730BFC1-CDF9-442E-B818-600B8CBC70DA}"/>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588299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F9D50-F0CE-4989-AD25-01A9A4B619E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61E224-EDE5-4C02-B453-6CF53690DFB7}"/>
              </a:ext>
            </a:extLst>
          </p:cNvPr>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2D5B159-0FEE-4B81-B6BF-BB09B034DEB0}"/>
              </a:ext>
            </a:extLst>
          </p:cNvPr>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BCEF604-48F4-406A-9AF9-D179D5D372A3}"/>
              </a:ext>
            </a:extLst>
          </p:cNvPr>
          <p:cNvSpPr>
            <a:spLocks noGrp="1"/>
          </p:cNvSpPr>
          <p:nvPr>
            <p:ph type="dt" sz="half" idx="10"/>
          </p:nvPr>
        </p:nvSpPr>
        <p:spPr/>
        <p:txBody>
          <a:bodyPr/>
          <a:lstStyle/>
          <a:p>
            <a:pPr marL="12700">
              <a:lnSpc>
                <a:spcPts val="1670"/>
              </a:lnSpc>
            </a:pPr>
            <a:r>
              <a:rPr lang="en-GB"/>
              <a:t>Corporate</a:t>
            </a:r>
            <a:r>
              <a:rPr lang="en-GB" spc="-100"/>
              <a:t> </a:t>
            </a:r>
            <a:r>
              <a:rPr lang="en-GB"/>
              <a:t>Advisors</a:t>
            </a:r>
          </a:p>
        </p:txBody>
      </p:sp>
      <p:sp>
        <p:nvSpPr>
          <p:cNvPr id="6" name="Footer Placeholder 5">
            <a:extLst>
              <a:ext uri="{FF2B5EF4-FFF2-40B4-BE49-F238E27FC236}">
                <a16:creationId xmlns:a16="http://schemas.microsoft.com/office/drawing/2014/main" id="{F28A457C-8984-4E39-82CB-C1E785D43061}"/>
              </a:ext>
            </a:extLst>
          </p:cNvPr>
          <p:cNvSpPr>
            <a:spLocks noGrp="1"/>
          </p:cNvSpPr>
          <p:nvPr>
            <p:ph type="ftr" sz="quarter" idx="11"/>
          </p:nvPr>
        </p:nvSpPr>
        <p:spPr/>
        <p:txBody>
          <a:bodyPr/>
          <a:lstStyle/>
          <a:p>
            <a:pPr marL="12700" marR="5080">
              <a:lnSpc>
                <a:spcPct val="100000"/>
              </a:lnSpc>
            </a:pPr>
            <a:r>
              <a:rPr lang="en-GB" spc="-5"/>
              <a:t>Andrew Morris AMorris@lxnca.com </a:t>
            </a:r>
            <a:r>
              <a:rPr lang="en-GB"/>
              <a:t>Mobile </a:t>
            </a:r>
            <a:r>
              <a:rPr lang="en-GB" spc="-5"/>
              <a:t>+44 </a:t>
            </a:r>
            <a:r>
              <a:rPr lang="en-GB" spc="-10"/>
              <a:t>7736 </a:t>
            </a:r>
            <a:r>
              <a:rPr lang="en-GB" spc="-20"/>
              <a:t>478</a:t>
            </a:r>
            <a:r>
              <a:rPr lang="en-GB" spc="-70"/>
              <a:t> </a:t>
            </a:r>
            <a:r>
              <a:rPr lang="en-GB" spc="-15"/>
              <a:t>621</a:t>
            </a:r>
          </a:p>
        </p:txBody>
      </p:sp>
      <p:sp>
        <p:nvSpPr>
          <p:cNvPr id="7" name="Slide Number Placeholder 6">
            <a:extLst>
              <a:ext uri="{FF2B5EF4-FFF2-40B4-BE49-F238E27FC236}">
                <a16:creationId xmlns:a16="http://schemas.microsoft.com/office/drawing/2014/main" id="{470BABE3-6203-4A71-B5CC-8FCFF1FB2B2A}"/>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39880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8D794-B6C6-473C-A4AA-520C863058BA}"/>
              </a:ext>
            </a:extLst>
          </p:cNvPr>
          <p:cNvSpPr>
            <a:spLocks noGrp="1"/>
          </p:cNvSpPr>
          <p:nvPr>
            <p:ph type="title"/>
          </p:nvPr>
        </p:nvSpPr>
        <p:spPr>
          <a:xfrm>
            <a:off x="472381" y="486834"/>
            <a:ext cx="5915025" cy="1767417"/>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9F9491F-1BAD-4229-8148-436EC0BE83B9}"/>
              </a:ext>
            </a:extLst>
          </p:cNvPr>
          <p:cNvSpPr>
            <a:spLocks noGrp="1"/>
          </p:cNvSpPr>
          <p:nvPr>
            <p:ph type="body" idx="1"/>
          </p:nvPr>
        </p:nvSpPr>
        <p:spPr>
          <a:xfrm>
            <a:off x="472381" y="2241551"/>
            <a:ext cx="2901255"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a:extLst>
              <a:ext uri="{FF2B5EF4-FFF2-40B4-BE49-F238E27FC236}">
                <a16:creationId xmlns:a16="http://schemas.microsoft.com/office/drawing/2014/main" id="{B06A92B0-AD16-44E6-B887-292DE96C797D}"/>
              </a:ext>
            </a:extLst>
          </p:cNvPr>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B41D204-47E3-4BBD-BAA7-233CA8ACC386}"/>
              </a:ext>
            </a:extLst>
          </p:cNvPr>
          <p:cNvSpPr>
            <a:spLocks noGrp="1"/>
          </p:cNvSpPr>
          <p:nvPr>
            <p:ph type="body" sz="quarter" idx="3"/>
          </p:nvPr>
        </p:nvSpPr>
        <p:spPr>
          <a:xfrm>
            <a:off x="3471863" y="2241551"/>
            <a:ext cx="2915543"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a:extLst>
              <a:ext uri="{FF2B5EF4-FFF2-40B4-BE49-F238E27FC236}">
                <a16:creationId xmlns:a16="http://schemas.microsoft.com/office/drawing/2014/main" id="{EFF8C083-02BE-4EEF-8ED1-C230404181BD}"/>
              </a:ext>
            </a:extLst>
          </p:cNvPr>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54DF531-67F6-4B14-B571-54D5E1A9296F}"/>
              </a:ext>
            </a:extLst>
          </p:cNvPr>
          <p:cNvSpPr>
            <a:spLocks noGrp="1"/>
          </p:cNvSpPr>
          <p:nvPr>
            <p:ph type="dt" sz="half" idx="10"/>
          </p:nvPr>
        </p:nvSpPr>
        <p:spPr/>
        <p:txBody>
          <a:bodyPr/>
          <a:lstStyle/>
          <a:p>
            <a:pPr marL="12700">
              <a:lnSpc>
                <a:spcPts val="1670"/>
              </a:lnSpc>
            </a:pPr>
            <a:r>
              <a:rPr lang="en-GB"/>
              <a:t>Corporate</a:t>
            </a:r>
            <a:r>
              <a:rPr lang="en-GB" spc="-100"/>
              <a:t> </a:t>
            </a:r>
            <a:r>
              <a:rPr lang="en-GB"/>
              <a:t>Advisors</a:t>
            </a:r>
          </a:p>
        </p:txBody>
      </p:sp>
      <p:sp>
        <p:nvSpPr>
          <p:cNvPr id="8" name="Footer Placeholder 7">
            <a:extLst>
              <a:ext uri="{FF2B5EF4-FFF2-40B4-BE49-F238E27FC236}">
                <a16:creationId xmlns:a16="http://schemas.microsoft.com/office/drawing/2014/main" id="{63274DED-02BA-45A9-BE8B-52ED59C83EE5}"/>
              </a:ext>
            </a:extLst>
          </p:cNvPr>
          <p:cNvSpPr>
            <a:spLocks noGrp="1"/>
          </p:cNvSpPr>
          <p:nvPr>
            <p:ph type="ftr" sz="quarter" idx="11"/>
          </p:nvPr>
        </p:nvSpPr>
        <p:spPr/>
        <p:txBody>
          <a:bodyPr/>
          <a:lstStyle/>
          <a:p>
            <a:pPr marL="12700" marR="5080">
              <a:lnSpc>
                <a:spcPct val="100000"/>
              </a:lnSpc>
            </a:pPr>
            <a:r>
              <a:rPr lang="en-GB" spc="-5"/>
              <a:t>Andrew Morris AMorris@lxnca.com </a:t>
            </a:r>
            <a:r>
              <a:rPr lang="en-GB"/>
              <a:t>Mobile </a:t>
            </a:r>
            <a:r>
              <a:rPr lang="en-GB" spc="-5"/>
              <a:t>+44 </a:t>
            </a:r>
            <a:r>
              <a:rPr lang="en-GB" spc="-10"/>
              <a:t>7736 </a:t>
            </a:r>
            <a:r>
              <a:rPr lang="en-GB" spc="-20"/>
              <a:t>478</a:t>
            </a:r>
            <a:r>
              <a:rPr lang="en-GB" spc="-70"/>
              <a:t> </a:t>
            </a:r>
            <a:r>
              <a:rPr lang="en-GB" spc="-15"/>
              <a:t>621</a:t>
            </a:r>
          </a:p>
        </p:txBody>
      </p:sp>
      <p:sp>
        <p:nvSpPr>
          <p:cNvPr id="9" name="Slide Number Placeholder 8">
            <a:extLst>
              <a:ext uri="{FF2B5EF4-FFF2-40B4-BE49-F238E27FC236}">
                <a16:creationId xmlns:a16="http://schemas.microsoft.com/office/drawing/2014/main" id="{17511B12-55CB-4D64-BA79-0CC72E3B0829}"/>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3373652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232EE-7B31-45B0-8D2F-03E12D9DA8F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2648029-08B7-48A3-8DB4-372D6A1CFD3E}"/>
              </a:ext>
            </a:extLst>
          </p:cNvPr>
          <p:cNvSpPr>
            <a:spLocks noGrp="1"/>
          </p:cNvSpPr>
          <p:nvPr>
            <p:ph type="dt" sz="half" idx="10"/>
          </p:nvPr>
        </p:nvSpPr>
        <p:spPr/>
        <p:txBody>
          <a:bodyPr/>
          <a:lstStyle/>
          <a:p>
            <a:pPr marL="12700">
              <a:lnSpc>
                <a:spcPts val="1670"/>
              </a:lnSpc>
            </a:pPr>
            <a:r>
              <a:rPr lang="en-GB"/>
              <a:t>Corporate</a:t>
            </a:r>
            <a:r>
              <a:rPr lang="en-GB" spc="-100"/>
              <a:t> </a:t>
            </a:r>
            <a:r>
              <a:rPr lang="en-GB"/>
              <a:t>Advisors</a:t>
            </a:r>
          </a:p>
        </p:txBody>
      </p:sp>
      <p:sp>
        <p:nvSpPr>
          <p:cNvPr id="4" name="Footer Placeholder 3">
            <a:extLst>
              <a:ext uri="{FF2B5EF4-FFF2-40B4-BE49-F238E27FC236}">
                <a16:creationId xmlns:a16="http://schemas.microsoft.com/office/drawing/2014/main" id="{B8E9F902-B5DA-4DDD-95E8-37C2A9A6EFBE}"/>
              </a:ext>
            </a:extLst>
          </p:cNvPr>
          <p:cNvSpPr>
            <a:spLocks noGrp="1"/>
          </p:cNvSpPr>
          <p:nvPr>
            <p:ph type="ftr" sz="quarter" idx="11"/>
          </p:nvPr>
        </p:nvSpPr>
        <p:spPr/>
        <p:txBody>
          <a:bodyPr/>
          <a:lstStyle/>
          <a:p>
            <a:pPr marL="12700" marR="5080">
              <a:lnSpc>
                <a:spcPct val="100000"/>
              </a:lnSpc>
            </a:pPr>
            <a:r>
              <a:rPr lang="en-GB" spc="-5"/>
              <a:t>Andrew Morris AMorris@lxnca.com </a:t>
            </a:r>
            <a:r>
              <a:rPr lang="en-GB"/>
              <a:t>Mobile </a:t>
            </a:r>
            <a:r>
              <a:rPr lang="en-GB" spc="-5"/>
              <a:t>+44 </a:t>
            </a:r>
            <a:r>
              <a:rPr lang="en-GB" spc="-10"/>
              <a:t>7736 </a:t>
            </a:r>
            <a:r>
              <a:rPr lang="en-GB" spc="-20"/>
              <a:t>478</a:t>
            </a:r>
            <a:r>
              <a:rPr lang="en-GB" spc="-70"/>
              <a:t> </a:t>
            </a:r>
            <a:r>
              <a:rPr lang="en-GB" spc="-15"/>
              <a:t>621</a:t>
            </a:r>
          </a:p>
        </p:txBody>
      </p:sp>
      <p:sp>
        <p:nvSpPr>
          <p:cNvPr id="5" name="Slide Number Placeholder 4">
            <a:extLst>
              <a:ext uri="{FF2B5EF4-FFF2-40B4-BE49-F238E27FC236}">
                <a16:creationId xmlns:a16="http://schemas.microsoft.com/office/drawing/2014/main" id="{0267A3AE-9165-46B7-9267-23185846D637}"/>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807569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97D0ED-7972-4B39-8070-A059F251A9D9}"/>
              </a:ext>
            </a:extLst>
          </p:cNvPr>
          <p:cNvSpPr>
            <a:spLocks noGrp="1"/>
          </p:cNvSpPr>
          <p:nvPr>
            <p:ph type="dt" sz="half" idx="10"/>
          </p:nvPr>
        </p:nvSpPr>
        <p:spPr/>
        <p:txBody>
          <a:bodyPr/>
          <a:lstStyle/>
          <a:p>
            <a:fld id="{3A472BE1-FFA4-4E10-9F4B-34324D11ABF9}" type="datetimeFigureOut">
              <a:rPr lang="en-GB" smtClean="0"/>
              <a:t>14/05/2025</a:t>
            </a:fld>
            <a:endParaRPr lang="en-GB"/>
          </a:p>
        </p:txBody>
      </p:sp>
      <p:sp>
        <p:nvSpPr>
          <p:cNvPr id="3" name="Footer Placeholder 2">
            <a:extLst>
              <a:ext uri="{FF2B5EF4-FFF2-40B4-BE49-F238E27FC236}">
                <a16:creationId xmlns:a16="http://schemas.microsoft.com/office/drawing/2014/main" id="{A69CBF91-254E-445F-BC5A-9F6A0FCA1A0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C59A75D-C7C6-4A13-9F25-B29B9A0A6944}"/>
              </a:ext>
            </a:extLst>
          </p:cNvPr>
          <p:cNvSpPr>
            <a:spLocks noGrp="1"/>
          </p:cNvSpPr>
          <p:nvPr>
            <p:ph type="sldNum" sz="quarter" idx="12"/>
          </p:nvPr>
        </p:nvSpPr>
        <p:spPr/>
        <p:txBody>
          <a:bodyPr/>
          <a:lstStyle/>
          <a:p>
            <a:fld id="{9E9C3C61-C548-4A1A-B981-A73E57F9F585}" type="slidenum">
              <a:rPr lang="en-GB" smtClean="0"/>
              <a:t>‹#›</a:t>
            </a:fld>
            <a:endParaRPr lang="en-GB"/>
          </a:p>
        </p:txBody>
      </p:sp>
    </p:spTree>
    <p:extLst>
      <p:ext uri="{BB962C8B-B14F-4D97-AF65-F5344CB8AC3E}">
        <p14:creationId xmlns:p14="http://schemas.microsoft.com/office/powerpoint/2010/main" val="3629155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7BDC7-3BB4-44B0-BBEF-3E2791D66AA6}"/>
              </a:ext>
            </a:extLst>
          </p:cNvPr>
          <p:cNvSpPr>
            <a:spLocks noGrp="1"/>
          </p:cNvSpPr>
          <p:nvPr>
            <p:ph type="title"/>
          </p:nvPr>
        </p:nvSpPr>
        <p:spPr>
          <a:xfrm>
            <a:off x="472381" y="609600"/>
            <a:ext cx="2211883" cy="2133600"/>
          </a:xfrm>
        </p:spPr>
        <p:txBody>
          <a:bodyPr anchor="b"/>
          <a:lstStyle>
            <a:lvl1pPr>
              <a:defRPr sz="18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67CA0AB-19FF-483D-B803-9F5B765FD44A}"/>
              </a:ext>
            </a:extLst>
          </p:cNvPr>
          <p:cNvSpPr>
            <a:spLocks noGrp="1"/>
          </p:cNvSpPr>
          <p:nvPr>
            <p:ph idx="1"/>
          </p:nvPr>
        </p:nvSpPr>
        <p:spPr>
          <a:xfrm>
            <a:off x="2915543" y="1316567"/>
            <a:ext cx="3471863" cy="6498167"/>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2DA6968-3474-4099-9348-ABDEC1D14B68}"/>
              </a:ext>
            </a:extLst>
          </p:cNvPr>
          <p:cNvSpPr>
            <a:spLocks noGrp="1"/>
          </p:cNvSpPr>
          <p:nvPr>
            <p:ph type="body" sz="half" idx="2"/>
          </p:nvPr>
        </p:nvSpPr>
        <p:spPr>
          <a:xfrm>
            <a:off x="472381" y="2743200"/>
            <a:ext cx="221188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a:extLst>
              <a:ext uri="{FF2B5EF4-FFF2-40B4-BE49-F238E27FC236}">
                <a16:creationId xmlns:a16="http://schemas.microsoft.com/office/drawing/2014/main" id="{79542751-449A-4326-B6E4-329993DF816E}"/>
              </a:ext>
            </a:extLst>
          </p:cNvPr>
          <p:cNvSpPr>
            <a:spLocks noGrp="1"/>
          </p:cNvSpPr>
          <p:nvPr>
            <p:ph type="dt" sz="half" idx="10"/>
          </p:nvPr>
        </p:nvSpPr>
        <p:spPr/>
        <p:txBody>
          <a:bodyPr/>
          <a:lstStyle/>
          <a:p>
            <a:pPr marL="12700">
              <a:lnSpc>
                <a:spcPts val="1670"/>
              </a:lnSpc>
            </a:pPr>
            <a:r>
              <a:rPr lang="en-GB"/>
              <a:t>Corporate</a:t>
            </a:r>
            <a:r>
              <a:rPr lang="en-GB" spc="-100"/>
              <a:t> </a:t>
            </a:r>
            <a:r>
              <a:rPr lang="en-GB"/>
              <a:t>Advisors</a:t>
            </a:r>
          </a:p>
        </p:txBody>
      </p:sp>
      <p:sp>
        <p:nvSpPr>
          <p:cNvPr id="6" name="Footer Placeholder 5">
            <a:extLst>
              <a:ext uri="{FF2B5EF4-FFF2-40B4-BE49-F238E27FC236}">
                <a16:creationId xmlns:a16="http://schemas.microsoft.com/office/drawing/2014/main" id="{36053B6C-5082-4234-AFA4-666A843F9DC2}"/>
              </a:ext>
            </a:extLst>
          </p:cNvPr>
          <p:cNvSpPr>
            <a:spLocks noGrp="1"/>
          </p:cNvSpPr>
          <p:nvPr>
            <p:ph type="ftr" sz="quarter" idx="11"/>
          </p:nvPr>
        </p:nvSpPr>
        <p:spPr/>
        <p:txBody>
          <a:bodyPr/>
          <a:lstStyle/>
          <a:p>
            <a:pPr marL="12700" marR="5080">
              <a:lnSpc>
                <a:spcPct val="100000"/>
              </a:lnSpc>
            </a:pPr>
            <a:r>
              <a:rPr lang="en-GB" spc="-5"/>
              <a:t>Andrew Morris AMorris@lxnca.com </a:t>
            </a:r>
            <a:r>
              <a:rPr lang="en-GB"/>
              <a:t>Mobile </a:t>
            </a:r>
            <a:r>
              <a:rPr lang="en-GB" spc="-5"/>
              <a:t>+44 </a:t>
            </a:r>
            <a:r>
              <a:rPr lang="en-GB" spc="-10"/>
              <a:t>7736 </a:t>
            </a:r>
            <a:r>
              <a:rPr lang="en-GB" spc="-20"/>
              <a:t>478</a:t>
            </a:r>
            <a:r>
              <a:rPr lang="en-GB" spc="-70"/>
              <a:t> </a:t>
            </a:r>
            <a:r>
              <a:rPr lang="en-GB" spc="-15"/>
              <a:t>621</a:t>
            </a:r>
          </a:p>
        </p:txBody>
      </p:sp>
      <p:sp>
        <p:nvSpPr>
          <p:cNvPr id="7" name="Slide Number Placeholder 6">
            <a:extLst>
              <a:ext uri="{FF2B5EF4-FFF2-40B4-BE49-F238E27FC236}">
                <a16:creationId xmlns:a16="http://schemas.microsoft.com/office/drawing/2014/main" id="{1E06307D-68D2-4F38-87C6-5C0986032E71}"/>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061423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091E5-AB4B-4A25-803B-A00340EED5FC}"/>
              </a:ext>
            </a:extLst>
          </p:cNvPr>
          <p:cNvSpPr>
            <a:spLocks noGrp="1"/>
          </p:cNvSpPr>
          <p:nvPr>
            <p:ph type="title"/>
          </p:nvPr>
        </p:nvSpPr>
        <p:spPr>
          <a:xfrm>
            <a:off x="472381" y="609600"/>
            <a:ext cx="2211883" cy="2133600"/>
          </a:xfrm>
        </p:spPr>
        <p:txBody>
          <a:bodyPr anchor="b"/>
          <a:lstStyle>
            <a:lvl1pPr>
              <a:defRPr sz="18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912EB62-5113-4B63-BBB2-427789106614}"/>
              </a:ext>
            </a:extLst>
          </p:cNvPr>
          <p:cNvSpPr>
            <a:spLocks noGrp="1"/>
          </p:cNvSpPr>
          <p:nvPr>
            <p:ph type="pic" idx="1"/>
          </p:nvPr>
        </p:nvSpPr>
        <p:spPr>
          <a:xfrm>
            <a:off x="2915543" y="1316567"/>
            <a:ext cx="3471863" cy="6498167"/>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a:t>Click icon to add picture</a:t>
            </a:r>
            <a:endParaRPr lang="en-GB"/>
          </a:p>
        </p:txBody>
      </p:sp>
      <p:sp>
        <p:nvSpPr>
          <p:cNvPr id="4" name="Text Placeholder 3">
            <a:extLst>
              <a:ext uri="{FF2B5EF4-FFF2-40B4-BE49-F238E27FC236}">
                <a16:creationId xmlns:a16="http://schemas.microsoft.com/office/drawing/2014/main" id="{5C858D8A-5508-4CC5-8A03-D5E4EC9F2E5B}"/>
              </a:ext>
            </a:extLst>
          </p:cNvPr>
          <p:cNvSpPr>
            <a:spLocks noGrp="1"/>
          </p:cNvSpPr>
          <p:nvPr>
            <p:ph type="body" sz="half" idx="2"/>
          </p:nvPr>
        </p:nvSpPr>
        <p:spPr>
          <a:xfrm>
            <a:off x="472381" y="2743200"/>
            <a:ext cx="221188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a:extLst>
              <a:ext uri="{FF2B5EF4-FFF2-40B4-BE49-F238E27FC236}">
                <a16:creationId xmlns:a16="http://schemas.microsoft.com/office/drawing/2014/main" id="{D387119A-BB70-4A20-BFCC-D4DA6E8EBB27}"/>
              </a:ext>
            </a:extLst>
          </p:cNvPr>
          <p:cNvSpPr>
            <a:spLocks noGrp="1"/>
          </p:cNvSpPr>
          <p:nvPr>
            <p:ph type="dt" sz="half" idx="10"/>
          </p:nvPr>
        </p:nvSpPr>
        <p:spPr/>
        <p:txBody>
          <a:bodyPr/>
          <a:lstStyle/>
          <a:p>
            <a:pPr marL="12700">
              <a:lnSpc>
                <a:spcPts val="1670"/>
              </a:lnSpc>
            </a:pPr>
            <a:r>
              <a:rPr lang="en-GB"/>
              <a:t>Corporate</a:t>
            </a:r>
            <a:r>
              <a:rPr lang="en-GB" spc="-100"/>
              <a:t> </a:t>
            </a:r>
            <a:r>
              <a:rPr lang="en-GB"/>
              <a:t>Advisors</a:t>
            </a:r>
          </a:p>
        </p:txBody>
      </p:sp>
      <p:sp>
        <p:nvSpPr>
          <p:cNvPr id="6" name="Footer Placeholder 5">
            <a:extLst>
              <a:ext uri="{FF2B5EF4-FFF2-40B4-BE49-F238E27FC236}">
                <a16:creationId xmlns:a16="http://schemas.microsoft.com/office/drawing/2014/main" id="{C99E293B-145D-4221-83B0-F0AB385EFFC0}"/>
              </a:ext>
            </a:extLst>
          </p:cNvPr>
          <p:cNvSpPr>
            <a:spLocks noGrp="1"/>
          </p:cNvSpPr>
          <p:nvPr>
            <p:ph type="ftr" sz="quarter" idx="11"/>
          </p:nvPr>
        </p:nvSpPr>
        <p:spPr/>
        <p:txBody>
          <a:bodyPr/>
          <a:lstStyle/>
          <a:p>
            <a:pPr marL="12700" marR="5080">
              <a:lnSpc>
                <a:spcPct val="100000"/>
              </a:lnSpc>
            </a:pPr>
            <a:r>
              <a:rPr lang="en-GB" spc="-5"/>
              <a:t>Andrew Morris AMorris@lxnca.com </a:t>
            </a:r>
            <a:r>
              <a:rPr lang="en-GB"/>
              <a:t>Mobile </a:t>
            </a:r>
            <a:r>
              <a:rPr lang="en-GB" spc="-5"/>
              <a:t>+44 </a:t>
            </a:r>
            <a:r>
              <a:rPr lang="en-GB" spc="-10"/>
              <a:t>7736 </a:t>
            </a:r>
            <a:r>
              <a:rPr lang="en-GB" spc="-20"/>
              <a:t>478</a:t>
            </a:r>
            <a:r>
              <a:rPr lang="en-GB" spc="-70"/>
              <a:t> </a:t>
            </a:r>
            <a:r>
              <a:rPr lang="en-GB" spc="-15"/>
              <a:t>621</a:t>
            </a:r>
          </a:p>
        </p:txBody>
      </p:sp>
      <p:sp>
        <p:nvSpPr>
          <p:cNvPr id="7" name="Slide Number Placeholder 6">
            <a:extLst>
              <a:ext uri="{FF2B5EF4-FFF2-40B4-BE49-F238E27FC236}">
                <a16:creationId xmlns:a16="http://schemas.microsoft.com/office/drawing/2014/main" id="{719A981E-4CF9-40D0-9E53-5F0653AD09F6}"/>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309263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79E548C-E819-415F-A8E9-C1BCADA740C5}"/>
              </a:ext>
            </a:extLst>
          </p:cNvPr>
          <p:cNvSpPr>
            <a:spLocks noGrp="1"/>
          </p:cNvSpPr>
          <p:nvPr>
            <p:ph type="title"/>
          </p:nvPr>
        </p:nvSpPr>
        <p:spPr>
          <a:xfrm>
            <a:off x="471488" y="486834"/>
            <a:ext cx="5915025" cy="1767417"/>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0F15A4F-632E-43DE-8A0C-28BDF24104D8}"/>
              </a:ext>
            </a:extLst>
          </p:cNvPr>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061610-F444-4F8F-8F84-345FA277B8F5}"/>
              </a:ext>
            </a:extLst>
          </p:cNvPr>
          <p:cNvSpPr>
            <a:spLocks noGrp="1"/>
          </p:cNvSpPr>
          <p:nvPr>
            <p:ph type="dt" sz="half" idx="2"/>
          </p:nvPr>
        </p:nvSpPr>
        <p:spPr>
          <a:xfrm>
            <a:off x="471488" y="8475134"/>
            <a:ext cx="1543050" cy="486833"/>
          </a:xfrm>
          <a:prstGeom prst="rect">
            <a:avLst/>
          </a:prstGeom>
        </p:spPr>
        <p:txBody>
          <a:bodyPr vert="horz" lIns="91440" tIns="45720" rIns="91440" bIns="45720" rtlCol="0" anchor="ctr"/>
          <a:lstStyle>
            <a:lvl1pPr algn="l">
              <a:defRPr sz="675">
                <a:solidFill>
                  <a:schemeClr val="tx1">
                    <a:tint val="75000"/>
                  </a:schemeClr>
                </a:solidFill>
              </a:defRPr>
            </a:lvl1pPr>
          </a:lstStyle>
          <a:p>
            <a:pPr marL="12700">
              <a:lnSpc>
                <a:spcPts val="1670"/>
              </a:lnSpc>
            </a:pPr>
            <a:r>
              <a:rPr lang="en-GB"/>
              <a:t>Corporate</a:t>
            </a:r>
            <a:r>
              <a:rPr lang="en-GB" spc="-100"/>
              <a:t> </a:t>
            </a:r>
            <a:r>
              <a:rPr lang="en-GB"/>
              <a:t>Advisors</a:t>
            </a:r>
          </a:p>
        </p:txBody>
      </p:sp>
      <p:sp>
        <p:nvSpPr>
          <p:cNvPr id="5" name="Footer Placeholder 4">
            <a:extLst>
              <a:ext uri="{FF2B5EF4-FFF2-40B4-BE49-F238E27FC236}">
                <a16:creationId xmlns:a16="http://schemas.microsoft.com/office/drawing/2014/main" id="{50B444E0-1520-419F-91F3-AD06C9B7A54D}"/>
              </a:ext>
            </a:extLst>
          </p:cNvPr>
          <p:cNvSpPr>
            <a:spLocks noGrp="1"/>
          </p:cNvSpPr>
          <p:nvPr>
            <p:ph type="ftr" sz="quarter" idx="3"/>
          </p:nvPr>
        </p:nvSpPr>
        <p:spPr>
          <a:xfrm>
            <a:off x="2271713" y="8475134"/>
            <a:ext cx="2314575" cy="486833"/>
          </a:xfrm>
          <a:prstGeom prst="rect">
            <a:avLst/>
          </a:prstGeom>
        </p:spPr>
        <p:txBody>
          <a:bodyPr vert="horz" lIns="91440" tIns="45720" rIns="91440" bIns="45720" rtlCol="0" anchor="ctr"/>
          <a:lstStyle>
            <a:lvl1pPr algn="ctr">
              <a:defRPr sz="675">
                <a:solidFill>
                  <a:schemeClr val="tx1">
                    <a:tint val="75000"/>
                  </a:schemeClr>
                </a:solidFill>
              </a:defRPr>
            </a:lvl1pPr>
          </a:lstStyle>
          <a:p>
            <a:pPr marL="12700" marR="5080">
              <a:lnSpc>
                <a:spcPct val="100000"/>
              </a:lnSpc>
            </a:pPr>
            <a:r>
              <a:rPr lang="en-GB" spc="-5"/>
              <a:t>Andrew Morris AMorris@lxnca.com </a:t>
            </a:r>
            <a:r>
              <a:rPr lang="en-GB"/>
              <a:t>Mobile </a:t>
            </a:r>
            <a:r>
              <a:rPr lang="en-GB" spc="-5"/>
              <a:t>+44 </a:t>
            </a:r>
            <a:r>
              <a:rPr lang="en-GB" spc="-10"/>
              <a:t>7736 </a:t>
            </a:r>
            <a:r>
              <a:rPr lang="en-GB" spc="-20"/>
              <a:t>478</a:t>
            </a:r>
            <a:r>
              <a:rPr lang="en-GB" spc="-70"/>
              <a:t> </a:t>
            </a:r>
            <a:r>
              <a:rPr lang="en-GB" spc="-15"/>
              <a:t>621</a:t>
            </a:r>
          </a:p>
        </p:txBody>
      </p:sp>
      <p:sp>
        <p:nvSpPr>
          <p:cNvPr id="6" name="Slide Number Placeholder 5">
            <a:extLst>
              <a:ext uri="{FF2B5EF4-FFF2-40B4-BE49-F238E27FC236}">
                <a16:creationId xmlns:a16="http://schemas.microsoft.com/office/drawing/2014/main" id="{B3129AC6-8B39-42EE-B667-6B3BAC4CE179}"/>
              </a:ext>
            </a:extLst>
          </p:cNvPr>
          <p:cNvSpPr>
            <a:spLocks noGrp="1"/>
          </p:cNvSpPr>
          <p:nvPr>
            <p:ph type="sldNum" sz="quarter" idx="4"/>
          </p:nvPr>
        </p:nvSpPr>
        <p:spPr>
          <a:xfrm>
            <a:off x="4843463" y="8475134"/>
            <a:ext cx="1543050"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B6F15528-21DE-4FAA-801E-634DDDAF4B2B}" type="slidenum">
              <a:rPr lang="en-GB" smtClean="0"/>
              <a:t>‹#›</a:t>
            </a:fld>
            <a:endParaRPr lang="en-GB"/>
          </a:p>
        </p:txBody>
      </p:sp>
    </p:spTree>
    <p:extLst>
      <p:ext uri="{BB962C8B-B14F-4D97-AF65-F5344CB8AC3E}">
        <p14:creationId xmlns:p14="http://schemas.microsoft.com/office/powerpoint/2010/main" val="361427568"/>
      </p:ext>
    </p:extLst>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514350" rtl="0" eaLnBrk="1" latinLnBrk="0" hangingPunct="1">
        <a:lnSpc>
          <a:spcPct val="90000"/>
        </a:lnSpc>
        <a:spcBef>
          <a:spcPct val="0"/>
        </a:spcBef>
        <a:buNone/>
        <a:defRPr sz="2475"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sv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hyperlink" Target="mailto:Atierney@wru.wale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mailto:LeightonDavies@wru.wales"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32" name="Freeform 4">
            <a:extLst>
              <a:ext uri="{FF2B5EF4-FFF2-40B4-BE49-F238E27FC236}">
                <a16:creationId xmlns:a16="http://schemas.microsoft.com/office/drawing/2014/main" id="{8550BACF-0D91-4F53-B8B2-2E00A0554088}"/>
              </a:ext>
            </a:extLst>
          </p:cNvPr>
          <p:cNvSpPr/>
          <p:nvPr/>
        </p:nvSpPr>
        <p:spPr>
          <a:xfrm>
            <a:off x="-1905" y="-2326"/>
            <a:ext cx="6861600" cy="1008000"/>
          </a:xfrm>
          <a:prstGeom prst="rect">
            <a:avLst/>
          </a:prstGeom>
          <a:solidFill>
            <a:schemeClr val="accent3"/>
          </a:solidFill>
          <a:ln w="12700">
            <a:noFill/>
          </a:ln>
          <a:effectLst/>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64000" tIns="0" rIns="113160" bIns="60622" numCol="1" spcCol="1270" anchor="ctr" anchorCtr="0">
            <a:noAutofit/>
          </a:bodyPr>
          <a:lstStyle/>
          <a:p>
            <a:pPr defTabSz="727510">
              <a:defRPr/>
            </a:pPr>
            <a:endParaRPr lang="en-GB" sz="1400" kern="0">
              <a:solidFill>
                <a:schemeClr val="bg1"/>
              </a:solidFill>
              <a:latin typeface="Urbanist" panose="020B0A04040200000203" pitchFamily="34" charset="77"/>
            </a:endParaRPr>
          </a:p>
        </p:txBody>
      </p:sp>
      <p:sp>
        <p:nvSpPr>
          <p:cNvPr id="27" name="object 2">
            <a:extLst>
              <a:ext uri="{FF2B5EF4-FFF2-40B4-BE49-F238E27FC236}">
                <a16:creationId xmlns:a16="http://schemas.microsoft.com/office/drawing/2014/main" id="{64CC38C7-03E6-4DE2-AC0F-6E88D82A3E71}"/>
              </a:ext>
            </a:extLst>
          </p:cNvPr>
          <p:cNvSpPr txBox="1">
            <a:spLocks/>
          </p:cNvSpPr>
          <p:nvPr/>
        </p:nvSpPr>
        <p:spPr>
          <a:xfrm>
            <a:off x="853546" y="3273"/>
            <a:ext cx="4639204" cy="825867"/>
          </a:xfrm>
          <a:prstGeom prst="rect">
            <a:avLst/>
          </a:prstGeom>
        </p:spPr>
        <p:txBody>
          <a:bodyPr vert="horz" wrap="square" lIns="0" tIns="12700" rIns="0" bIns="0" rtlCol="0">
            <a:spAutoFit/>
          </a:bodyPr>
          <a:lstStyle>
            <a:lvl1pPr>
              <a:defRPr sz="3200" b="1" i="0">
                <a:solidFill>
                  <a:schemeClr val="tx1"/>
                </a:solidFill>
                <a:latin typeface="Franklin Gothic Demi Cond"/>
                <a:ea typeface="+mj-ea"/>
                <a:cs typeface="Franklin Gothic Demi Cond"/>
              </a:defRPr>
            </a:lvl1pPr>
          </a:lstStyle>
          <a:p>
            <a:pPr marL="57600">
              <a:spcBef>
                <a:spcPts val="100"/>
              </a:spcBef>
            </a:pPr>
            <a:r>
              <a:rPr lang="en-GB" kern="0" spc="-90" dirty="0">
                <a:latin typeface="Graphit" panose="020B0503010203020203" pitchFamily="34" charset="0"/>
                <a:ea typeface="Urbanist" pitchFamily="2" charset="0"/>
                <a:cs typeface="Urbanist" pitchFamily="2" charset="0"/>
              </a:rPr>
              <a:t>Cardiff Rugby Club</a:t>
            </a:r>
          </a:p>
          <a:p>
            <a:pPr marL="57600">
              <a:spcBef>
                <a:spcPts val="100"/>
              </a:spcBef>
            </a:pPr>
            <a:r>
              <a:rPr lang="en-GB" sz="2000" kern="0" spc="-90" dirty="0">
                <a:latin typeface="Graphit" panose="020B0503010203020203" pitchFamily="34" charset="0"/>
                <a:ea typeface="Urbanist" pitchFamily="2" charset="0"/>
                <a:cs typeface="Urbanist" pitchFamily="2" charset="0"/>
              </a:rPr>
              <a:t>Investment overview</a:t>
            </a:r>
            <a:endParaRPr lang="en-GB" kern="0" dirty="0">
              <a:solidFill>
                <a:schemeClr val="bg1"/>
              </a:solidFill>
              <a:highlight>
                <a:srgbClr val="FFFF00"/>
              </a:highlight>
              <a:latin typeface="Graphit" panose="020B0503010203020203" pitchFamily="34" charset="0"/>
              <a:ea typeface="Urbanist" pitchFamily="2" charset="0"/>
              <a:cs typeface="Urbanist" pitchFamily="2" charset="0"/>
            </a:endParaRPr>
          </a:p>
        </p:txBody>
      </p:sp>
      <p:sp>
        <p:nvSpPr>
          <p:cNvPr id="2" name="TextBox 1">
            <a:extLst>
              <a:ext uri="{FF2B5EF4-FFF2-40B4-BE49-F238E27FC236}">
                <a16:creationId xmlns:a16="http://schemas.microsoft.com/office/drawing/2014/main" id="{8D7A00B3-A510-9A8B-6CEE-EEA737C34F60}"/>
              </a:ext>
            </a:extLst>
          </p:cNvPr>
          <p:cNvSpPr txBox="1"/>
          <p:nvPr/>
        </p:nvSpPr>
        <p:spPr>
          <a:xfrm>
            <a:off x="10191" y="981416"/>
            <a:ext cx="6861600" cy="3323987"/>
          </a:xfrm>
          <a:prstGeom prst="rect">
            <a:avLst/>
          </a:prstGeom>
          <a:noFill/>
        </p:spPr>
        <p:txBody>
          <a:bodyPr wrap="square" rtlCol="0" anchor="t">
            <a:spAutoFit/>
          </a:bodyPr>
          <a:lstStyle/>
          <a:p>
            <a:r>
              <a:rPr lang="en-GB" sz="1000" b="1" dirty="0">
                <a:solidFill>
                  <a:schemeClr val="bg1"/>
                </a:solidFill>
              </a:rPr>
              <a:t>The Welsh Rugby Union Limited (“WRU”) seeks initial, non-binding expressions of interest for an investor(s) to acquire Cardiff Rugby Club Limited (“Cardiff Rugby” or “the Club”). </a:t>
            </a:r>
            <a:r>
              <a:rPr lang="en-GB" sz="1000" dirty="0">
                <a:solidFill>
                  <a:schemeClr val="bg1"/>
                </a:solidFill>
              </a:rPr>
              <a:t>Based in the capital city of Wales, Cardiff Rugby is one of the world’s highest profile professional rugby teams which has been recognised by its induction in the World Rugby Hall of Fame (one of only three clubs to achieve this accolade). Cardiff Rugby competes within the United Rugby Championship (“URC”) as well as the European Professional Club Rugby (EPCR) cup competitions which are the most prestigious club-based competitions in the northern hemisphere.</a:t>
            </a:r>
          </a:p>
          <a:p>
            <a:r>
              <a:rPr lang="en-GB" sz="1000" dirty="0">
                <a:solidFill>
                  <a:schemeClr val="bg1"/>
                </a:solidFill>
              </a:rPr>
              <a:t>The Club was founded in 1876, rich with rugby history and heritage, and has claimed historic victories against touring national teams including New Zealand, South Africa and Australia. Cardiff Rugby has also been home to rugby stardom, including Jonah Lomu (New Zealand) and Sir Gareth Edwards (Wales), two of the most famous players to have ever played the game of rugby. Today, the Club is delighted that Gareth continues his involvement and commitment to the Club as Life President. On the pitch, the Club is also proud to have produced the highest number of Welsh players to have represented the British &amp; Irish Lions, being a collection of the best players from across the Britain and Ireland who tour the major southern hemisphere countries every four years. Cardiff Rugby also plays a crucial role in player development and benefits from a large player development pathway right across Cardiff and its surrounding areas.</a:t>
            </a:r>
          </a:p>
          <a:p>
            <a:r>
              <a:rPr lang="en-GB" sz="1000" dirty="0">
                <a:solidFill>
                  <a:schemeClr val="bg1"/>
                </a:solidFill>
              </a:rPr>
              <a:t>Playing at the famous Cardiff Arms Park, the stadium’s capacity is 12,000, located in the heart of the city centre next to the 73,500 capacity Principality Stadium, home itself to Wales’ national rugby teams as well as an increasing number of sell-out events from (</a:t>
            </a:r>
            <a:r>
              <a:rPr lang="en-GB" sz="1000" dirty="0" err="1">
                <a:solidFill>
                  <a:schemeClr val="bg1"/>
                </a:solidFill>
              </a:rPr>
              <a:t>i</a:t>
            </a:r>
            <a:r>
              <a:rPr lang="en-GB" sz="1000" dirty="0">
                <a:solidFill>
                  <a:schemeClr val="bg1"/>
                </a:solidFill>
              </a:rPr>
              <a:t>) international renowned music acts and (ii) other major national and international sporting events. The opportunities for the new investor(s) to drive incremental commercial and sponsorship revenues from the Club and all its matches are significant in the context of Cardiff Rugby’s position within the northern hemisphere game and the city itself.</a:t>
            </a:r>
          </a:p>
        </p:txBody>
      </p:sp>
      <p:sp>
        <p:nvSpPr>
          <p:cNvPr id="18" name="Rectangle: Rounded Corners 17">
            <a:extLst>
              <a:ext uri="{FF2B5EF4-FFF2-40B4-BE49-F238E27FC236}">
                <a16:creationId xmlns:a16="http://schemas.microsoft.com/office/drawing/2014/main" id="{6CFA8099-954C-1A4E-EB68-BC0DB6E0E77A}"/>
              </a:ext>
            </a:extLst>
          </p:cNvPr>
          <p:cNvSpPr/>
          <p:nvPr/>
        </p:nvSpPr>
        <p:spPr>
          <a:xfrm>
            <a:off x="81346" y="6134074"/>
            <a:ext cx="6695692" cy="2044723"/>
          </a:xfrm>
          <a:prstGeom prst="roundRect">
            <a:avLst>
              <a:gd name="adj" fmla="val 6349"/>
            </a:avLst>
          </a:prstGeom>
          <a:solidFill>
            <a:schemeClr val="accent3">
              <a:alpha val="20000"/>
            </a:schemeClr>
          </a:solidFill>
          <a:ln w="1905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lIns="0" tIns="36000" rIns="0" rtlCol="0" anchor="t"/>
          <a:lstStyle/>
          <a:p>
            <a:pPr algn="ctr"/>
            <a:r>
              <a:rPr lang="en-GB" sz="1100" b="1" u="sng" dirty="0">
                <a:solidFill>
                  <a:srgbClr val="2D2943"/>
                </a:solidFill>
              </a:rPr>
              <a:t>Operating highlights</a:t>
            </a:r>
          </a:p>
          <a:p>
            <a:pPr lvl="1">
              <a:spcBef>
                <a:spcPts val="400"/>
              </a:spcBef>
              <a:defRPr/>
            </a:pPr>
            <a:r>
              <a:rPr lang="en-GB" sz="1000" b="1" dirty="0">
                <a:solidFill>
                  <a:schemeClr val="accent1"/>
                </a:solidFill>
                <a:latin typeface="Tahoma"/>
              </a:rPr>
              <a:t>On-field performance – </a:t>
            </a:r>
            <a:r>
              <a:rPr lang="en-GB" sz="1000" dirty="0">
                <a:solidFill>
                  <a:schemeClr val="accent1"/>
                </a:solidFill>
                <a:latin typeface="Tahoma"/>
              </a:rPr>
              <a:t>The Club has delivered significant on-field improvements in performances within the competitive league is currently competing for honours in the URC, having finished 12</a:t>
            </a:r>
            <a:r>
              <a:rPr lang="en-GB" sz="1000" baseline="30000" dirty="0">
                <a:solidFill>
                  <a:schemeClr val="accent1"/>
                </a:solidFill>
                <a:latin typeface="Tahoma"/>
              </a:rPr>
              <a:t>th</a:t>
            </a:r>
            <a:r>
              <a:rPr lang="en-GB" sz="1000" dirty="0">
                <a:solidFill>
                  <a:schemeClr val="accent1"/>
                </a:solidFill>
                <a:latin typeface="Tahoma"/>
              </a:rPr>
              <a:t> in the previous season. The Club is focussed upon achieving a finish within the top eight of the URC and qualifying to compete within the EPCR’s European Champions Cup next season (the premier northern hemisphere knock-out cup competition).</a:t>
            </a:r>
            <a:endParaRPr lang="en-GB" sz="1000" b="1" dirty="0">
              <a:solidFill>
                <a:schemeClr val="accent1"/>
              </a:solidFill>
              <a:latin typeface="Tahoma"/>
            </a:endParaRPr>
          </a:p>
          <a:p>
            <a:pPr lvl="1">
              <a:spcBef>
                <a:spcPts val="400"/>
              </a:spcBef>
              <a:defRPr/>
            </a:pPr>
            <a:r>
              <a:rPr lang="en-GB" sz="1000" b="1" dirty="0">
                <a:solidFill>
                  <a:schemeClr val="accent1"/>
                </a:solidFill>
                <a:latin typeface="Tahoma"/>
              </a:rPr>
              <a:t>Home game attendance – </a:t>
            </a:r>
            <a:r>
              <a:rPr lang="en-GB" sz="1000" dirty="0">
                <a:solidFill>
                  <a:schemeClr val="accent1"/>
                </a:solidFill>
                <a:latin typeface="Tahoma"/>
              </a:rPr>
              <a:t>Coinciding with the improvement in the team’s performance, Cardiff Rugby has averaged in excess of 9,000 spectators for its home games this season which is an improvement over last year’s campaign.</a:t>
            </a:r>
            <a:endParaRPr lang="en-GB" sz="1000" b="1" dirty="0">
              <a:solidFill>
                <a:schemeClr val="accent1"/>
              </a:solidFill>
              <a:latin typeface="Tahoma"/>
            </a:endParaRPr>
          </a:p>
          <a:p>
            <a:pPr lvl="1">
              <a:spcBef>
                <a:spcPts val="400"/>
              </a:spcBef>
              <a:defRPr/>
            </a:pPr>
            <a:r>
              <a:rPr lang="en-GB" sz="1000" b="1" dirty="0">
                <a:solidFill>
                  <a:schemeClr val="accent1"/>
                </a:solidFill>
                <a:latin typeface="Tahoma"/>
              </a:rPr>
              <a:t>Relationship with Cardiff Athletic Club (“CAC”) – </a:t>
            </a:r>
            <a:r>
              <a:rPr lang="en-GB" sz="1000" dirty="0">
                <a:solidFill>
                  <a:schemeClr val="accent1"/>
                </a:solidFill>
                <a:latin typeface="Tahoma"/>
              </a:rPr>
              <a:t>Cardiff Rugby has a close relationship with CAC and enjoys continued use of Cardiff Arms Park and its facilities on a long-term basis. </a:t>
            </a:r>
            <a:endParaRPr lang="en-GB" sz="1000" dirty="0">
              <a:solidFill>
                <a:schemeClr val="bg1"/>
              </a:solidFill>
            </a:endParaRPr>
          </a:p>
          <a:p>
            <a:pPr algn="ctr"/>
            <a:endParaRPr lang="en-GB" sz="1000" b="1" dirty="0">
              <a:solidFill>
                <a:srgbClr val="2D2943"/>
              </a:solidFill>
              <a:latin typeface="Urbanist"/>
            </a:endParaRPr>
          </a:p>
        </p:txBody>
      </p:sp>
      <p:sp>
        <p:nvSpPr>
          <p:cNvPr id="19" name="Rectangle: Rounded Corners 18">
            <a:extLst>
              <a:ext uri="{FF2B5EF4-FFF2-40B4-BE49-F238E27FC236}">
                <a16:creationId xmlns:a16="http://schemas.microsoft.com/office/drawing/2014/main" id="{87AAFC96-8979-F04D-5C2A-F26C6E904319}"/>
              </a:ext>
            </a:extLst>
          </p:cNvPr>
          <p:cNvSpPr/>
          <p:nvPr/>
        </p:nvSpPr>
        <p:spPr>
          <a:xfrm>
            <a:off x="81049" y="4251792"/>
            <a:ext cx="6695692" cy="1839189"/>
          </a:xfrm>
          <a:prstGeom prst="roundRect">
            <a:avLst>
              <a:gd name="adj" fmla="val 7778"/>
            </a:avLst>
          </a:prstGeom>
          <a:solidFill>
            <a:srgbClr val="F3F4D3">
              <a:alpha val="10196"/>
            </a:srgbClr>
          </a:solidFill>
          <a:ln w="1905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lIns="0" tIns="36000" rIns="0" rtlCol="0" anchor="t"/>
          <a:lstStyle/>
          <a:p>
            <a:pPr algn="ctr"/>
            <a:r>
              <a:rPr lang="en-GB" sz="1100" b="1" u="sng" dirty="0">
                <a:solidFill>
                  <a:srgbClr val="2D2943"/>
                </a:solidFill>
                <a:latin typeface="+mj-lt"/>
              </a:rPr>
              <a:t>Investment highlights</a:t>
            </a:r>
          </a:p>
          <a:p>
            <a:pPr lvl="1">
              <a:spcBef>
                <a:spcPts val="400"/>
              </a:spcBef>
              <a:defRPr/>
            </a:pPr>
            <a:r>
              <a:rPr lang="en-GB" sz="1000" b="1" dirty="0">
                <a:solidFill>
                  <a:schemeClr val="accent1"/>
                </a:solidFill>
              </a:rPr>
              <a:t>World renowned professional rugby team – </a:t>
            </a:r>
            <a:r>
              <a:rPr lang="en-GB" sz="1000" dirty="0">
                <a:solidFill>
                  <a:schemeClr val="accent1"/>
                </a:solidFill>
              </a:rPr>
              <a:t>Cardiff Rugby is one of the most recognisable teams within world club rugby. Its rich heritage and accolades positions it as an exciting rugby club operating in the capital city of a rugby-centric country.</a:t>
            </a:r>
          </a:p>
          <a:p>
            <a:pPr lvl="1">
              <a:spcBef>
                <a:spcPts val="400"/>
              </a:spcBef>
              <a:defRPr/>
            </a:pPr>
            <a:r>
              <a:rPr lang="en-GB" sz="1000" b="1" dirty="0">
                <a:solidFill>
                  <a:schemeClr val="accent1"/>
                </a:solidFill>
              </a:rPr>
              <a:t>Professional Rugby Agreement (“PRA”) – </a:t>
            </a:r>
            <a:r>
              <a:rPr lang="en-GB" sz="1000" dirty="0">
                <a:solidFill>
                  <a:schemeClr val="accent1"/>
                </a:solidFill>
              </a:rPr>
              <a:t>The PRA with the WRU allows Cardiff Rugby to benefit from the commitment of significant ongoing fixed</a:t>
            </a:r>
            <a:r>
              <a:rPr lang="en-GB" sz="1000" u="sng" dirty="0">
                <a:solidFill>
                  <a:schemeClr val="accent1"/>
                </a:solidFill>
              </a:rPr>
              <a:t> </a:t>
            </a:r>
            <a:r>
              <a:rPr lang="en-GB" sz="1000" dirty="0">
                <a:solidFill>
                  <a:schemeClr val="accent1"/>
                </a:solidFill>
              </a:rPr>
              <a:t>annual funding and support in return for delivering on rugby and commercial arrangements. The Club utilises this funding to both retain and attract new talent to the team. </a:t>
            </a:r>
            <a:endParaRPr lang="en-GB" sz="1000" b="1" dirty="0">
              <a:solidFill>
                <a:schemeClr val="accent1"/>
              </a:solidFill>
            </a:endParaRPr>
          </a:p>
          <a:p>
            <a:pPr lvl="1">
              <a:spcBef>
                <a:spcPts val="400"/>
              </a:spcBef>
              <a:defRPr/>
            </a:pPr>
            <a:r>
              <a:rPr lang="en-GB" sz="1000" b="1" dirty="0">
                <a:solidFill>
                  <a:schemeClr val="accent1"/>
                </a:solidFill>
              </a:rPr>
              <a:t>Commercial and sponsorship revenues – </a:t>
            </a:r>
            <a:r>
              <a:rPr lang="en-GB" sz="1000" dirty="0">
                <a:solidFill>
                  <a:schemeClr val="accent1"/>
                </a:solidFill>
              </a:rPr>
              <a:t>The opportunity to grow the levels of existing commercial and sponsorship revenue streams is a golden opportunity for the new investor(s). Opportunities exist to enhance and improve secondary revenue sources as well as the current levels of match-day revenues.  </a:t>
            </a:r>
          </a:p>
          <a:p>
            <a:pPr lvl="1">
              <a:spcBef>
                <a:spcPts val="400"/>
              </a:spcBef>
              <a:defRPr/>
            </a:pPr>
            <a:endParaRPr lang="en-GB" sz="1000" b="1" dirty="0">
              <a:solidFill>
                <a:schemeClr val="accent1"/>
              </a:solidFill>
            </a:endParaRPr>
          </a:p>
          <a:p>
            <a:pPr lvl="1">
              <a:spcBef>
                <a:spcPts val="400"/>
              </a:spcBef>
              <a:defRPr/>
            </a:pPr>
            <a:endParaRPr lang="en-GB" sz="1000" dirty="0">
              <a:solidFill>
                <a:schemeClr val="bg1"/>
              </a:solidFill>
            </a:endParaRPr>
          </a:p>
        </p:txBody>
      </p:sp>
      <p:pic>
        <p:nvPicPr>
          <p:cNvPr id="10" name="Graphic 9" descr="World with solid fill">
            <a:extLst>
              <a:ext uri="{FF2B5EF4-FFF2-40B4-BE49-F238E27FC236}">
                <a16:creationId xmlns:a16="http://schemas.microsoft.com/office/drawing/2014/main" id="{6C2216DD-ABE7-1D38-6E6F-CD056F49BC4A}"/>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34157" y="4492329"/>
            <a:ext cx="428096" cy="428096"/>
          </a:xfrm>
          <a:prstGeom prst="rect">
            <a:avLst/>
          </a:prstGeom>
        </p:spPr>
      </p:pic>
      <p:pic>
        <p:nvPicPr>
          <p:cNvPr id="14" name="Graphic 13" descr="Contract outline">
            <a:extLst>
              <a:ext uri="{FF2B5EF4-FFF2-40B4-BE49-F238E27FC236}">
                <a16:creationId xmlns:a16="http://schemas.microsoft.com/office/drawing/2014/main" id="{FCB12AF0-0CA0-72E3-BE2F-D2DD0345D5B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26712" y="4985777"/>
            <a:ext cx="442986" cy="442986"/>
          </a:xfrm>
          <a:prstGeom prst="rect">
            <a:avLst/>
          </a:prstGeom>
        </p:spPr>
      </p:pic>
      <p:pic>
        <p:nvPicPr>
          <p:cNvPr id="26" name="Graphic 25" descr="Bar graph with upward trend with solid fill">
            <a:extLst>
              <a:ext uri="{FF2B5EF4-FFF2-40B4-BE49-F238E27FC236}">
                <a16:creationId xmlns:a16="http://schemas.microsoft.com/office/drawing/2014/main" id="{03CF7461-F0FE-C4BD-AE49-6E24B27CA615}"/>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111822" y="6496915"/>
            <a:ext cx="442986" cy="442986"/>
          </a:xfrm>
          <a:prstGeom prst="rect">
            <a:avLst/>
          </a:prstGeom>
        </p:spPr>
      </p:pic>
      <p:pic>
        <p:nvPicPr>
          <p:cNvPr id="28" name="Graphic 27" descr="Group of people with solid fill">
            <a:extLst>
              <a:ext uri="{FF2B5EF4-FFF2-40B4-BE49-F238E27FC236}">
                <a16:creationId xmlns:a16="http://schemas.microsoft.com/office/drawing/2014/main" id="{D71CED63-B8C8-1F2E-87DA-23765FBF608B}"/>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a:off x="79053" y="7081249"/>
            <a:ext cx="442986" cy="442986"/>
          </a:xfrm>
          <a:prstGeom prst="rect">
            <a:avLst/>
          </a:prstGeom>
        </p:spPr>
      </p:pic>
      <p:sp>
        <p:nvSpPr>
          <p:cNvPr id="39" name="Rectangle: Rounded Corners 38">
            <a:extLst>
              <a:ext uri="{FF2B5EF4-FFF2-40B4-BE49-F238E27FC236}">
                <a16:creationId xmlns:a16="http://schemas.microsoft.com/office/drawing/2014/main" id="{FB9E0CF2-A9B4-2AF0-EE6F-0064AC40BF71}"/>
              </a:ext>
            </a:extLst>
          </p:cNvPr>
          <p:cNvSpPr/>
          <p:nvPr/>
        </p:nvSpPr>
        <p:spPr>
          <a:xfrm>
            <a:off x="79053" y="8345622"/>
            <a:ext cx="1584000" cy="755999"/>
          </a:xfrm>
          <a:prstGeom prst="roundRect">
            <a:avLst/>
          </a:prstGeom>
          <a:solidFill>
            <a:schemeClr val="accent4"/>
          </a:solidFill>
          <a:ln w="19050"/>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a:ln>
                  <a:noFill/>
                </a:ln>
                <a:solidFill>
                  <a:srgbClr val="FFFFFF"/>
                </a:solidFill>
                <a:effectLst/>
                <a:uLnTx/>
                <a:uFillTx/>
                <a:latin typeface="+mj-lt"/>
                <a:ea typeface="Urbanist" pitchFamily="2" charset="0"/>
                <a:cs typeface="Urbanist" pitchFamily="2" charset="0"/>
              </a:rPr>
              <a:t>One of only three</a:t>
            </a:r>
            <a:r>
              <a:rPr lang="en-GB" sz="1100" b="1" kern="0">
                <a:solidFill>
                  <a:srgbClr val="FFFFFF"/>
                </a:solidFill>
                <a:latin typeface="+mj-lt"/>
                <a:ea typeface="Urbanist" pitchFamily="2" charset="0"/>
                <a:cs typeface="Urbanist" pitchFamily="2" charset="0"/>
              </a:rPr>
              <a:t> clubs within the World Rugby Hall of Fame</a:t>
            </a:r>
            <a:endParaRPr kumimoji="0" lang="en-GB" sz="1100" b="1" i="0" u="none" strike="noStrike" kern="0" cap="none" spc="0" normalizeH="0" baseline="0" noProof="0">
              <a:ln>
                <a:noFill/>
              </a:ln>
              <a:solidFill>
                <a:srgbClr val="FFFFFF"/>
              </a:solidFill>
              <a:effectLst/>
              <a:uLnTx/>
              <a:uFillTx/>
              <a:latin typeface="+mj-lt"/>
              <a:ea typeface="Urbanist" pitchFamily="2" charset="0"/>
              <a:cs typeface="Urbanist" pitchFamily="2" charset="0"/>
            </a:endParaRPr>
          </a:p>
        </p:txBody>
      </p:sp>
      <p:sp>
        <p:nvSpPr>
          <p:cNvPr id="40" name="Rectangle: Rounded Corners 39">
            <a:extLst>
              <a:ext uri="{FF2B5EF4-FFF2-40B4-BE49-F238E27FC236}">
                <a16:creationId xmlns:a16="http://schemas.microsoft.com/office/drawing/2014/main" id="{E56E1D8B-CD46-E70D-FA54-EAF19F7FE59B}"/>
              </a:ext>
            </a:extLst>
          </p:cNvPr>
          <p:cNvSpPr/>
          <p:nvPr/>
        </p:nvSpPr>
        <p:spPr>
          <a:xfrm>
            <a:off x="3486847" y="8345622"/>
            <a:ext cx="1584000" cy="755999"/>
          </a:xfrm>
          <a:prstGeom prst="roundRect">
            <a:avLst/>
          </a:prstGeom>
          <a:solidFill>
            <a:schemeClr val="accent4"/>
          </a:solidFill>
          <a:ln w="19050"/>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algn="ctr"/>
            <a:r>
              <a:rPr lang="en-GB" sz="1100" b="1" kern="0">
                <a:solidFill>
                  <a:srgbClr val="FFFFFF"/>
                </a:solidFill>
                <a:latin typeface="+mj-lt"/>
                <a:ea typeface="Urbanist" pitchFamily="2" charset="0"/>
                <a:cs typeface="Urbanist" pitchFamily="2" charset="0"/>
              </a:rPr>
              <a:t>Average home game crowds of 9,000</a:t>
            </a:r>
          </a:p>
        </p:txBody>
      </p:sp>
      <p:sp>
        <p:nvSpPr>
          <p:cNvPr id="43" name="Rectangle: Rounded Corners 42">
            <a:extLst>
              <a:ext uri="{FF2B5EF4-FFF2-40B4-BE49-F238E27FC236}">
                <a16:creationId xmlns:a16="http://schemas.microsoft.com/office/drawing/2014/main" id="{B03ACD88-37A5-0C77-6B45-A4F250412055}"/>
              </a:ext>
            </a:extLst>
          </p:cNvPr>
          <p:cNvSpPr/>
          <p:nvPr/>
        </p:nvSpPr>
        <p:spPr>
          <a:xfrm>
            <a:off x="5190745" y="8345622"/>
            <a:ext cx="1584000" cy="755999"/>
          </a:xfrm>
          <a:prstGeom prst="roundRect">
            <a:avLst/>
          </a:prstGeom>
          <a:solidFill>
            <a:schemeClr val="accent4"/>
          </a:solidFill>
          <a:ln w="19050"/>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algn="ctr"/>
            <a:r>
              <a:rPr lang="en-GB" sz="1100" b="1" kern="0" dirty="0">
                <a:solidFill>
                  <a:srgbClr val="FFFFFF"/>
                </a:solidFill>
                <a:latin typeface="+mj-lt"/>
                <a:ea typeface="Urbanist" pitchFamily="2" charset="0"/>
                <a:cs typeface="Urbanist" pitchFamily="2" charset="0"/>
              </a:rPr>
              <a:t>Currently competing for honours in the URC</a:t>
            </a:r>
          </a:p>
        </p:txBody>
      </p:sp>
      <p:sp>
        <p:nvSpPr>
          <p:cNvPr id="45" name="Rectangle: Rounded Corners 44">
            <a:extLst>
              <a:ext uri="{FF2B5EF4-FFF2-40B4-BE49-F238E27FC236}">
                <a16:creationId xmlns:a16="http://schemas.microsoft.com/office/drawing/2014/main" id="{F8EE9639-90EA-C6E0-3C4D-B6AD86CA4711}"/>
              </a:ext>
            </a:extLst>
          </p:cNvPr>
          <p:cNvSpPr/>
          <p:nvPr/>
        </p:nvSpPr>
        <p:spPr>
          <a:xfrm>
            <a:off x="1782950" y="8345622"/>
            <a:ext cx="1584000" cy="755999"/>
          </a:xfrm>
          <a:prstGeom prst="roundRect">
            <a:avLst/>
          </a:prstGeom>
          <a:solidFill>
            <a:schemeClr val="accent4"/>
          </a:solidFill>
          <a:ln w="19050"/>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algn="ctr"/>
            <a:r>
              <a:rPr lang="en-GB" sz="1100" b="1" kern="0">
                <a:solidFill>
                  <a:srgbClr val="FFFFFF"/>
                </a:solidFill>
                <a:latin typeface="+mj-lt"/>
                <a:ea typeface="Urbanist" pitchFamily="2" charset="0"/>
                <a:cs typeface="Urbanist" pitchFamily="2" charset="0"/>
              </a:rPr>
              <a:t>Two-time winner of the European Challenge Cup</a:t>
            </a:r>
          </a:p>
        </p:txBody>
      </p:sp>
      <p:pic>
        <p:nvPicPr>
          <p:cNvPr id="4" name="Graphic 3" descr="Cycle with people outline">
            <a:extLst>
              <a:ext uri="{FF2B5EF4-FFF2-40B4-BE49-F238E27FC236}">
                <a16:creationId xmlns:a16="http://schemas.microsoft.com/office/drawing/2014/main" id="{B1D81242-36A5-FA60-6B56-CD25C0F155F6}"/>
              </a:ext>
            </a:extLst>
          </p:cNvPr>
          <p:cNvPicPr>
            <a:picLocks noChangeAspect="1"/>
          </p:cNvPicPr>
          <p:nvPr/>
        </p:nvPicPr>
        <p:blipFill>
          <a:blip r:embed="rId11">
            <a:extLst>
              <a:ext uri="{96DAC541-7B7A-43D3-8B79-37D633B846F1}">
                <asvg:svgBlip xmlns:asvg="http://schemas.microsoft.com/office/drawing/2016/SVG/main" r:embed="rId12"/>
              </a:ext>
            </a:extLst>
          </a:blip>
          <a:srcRect/>
          <a:stretch/>
        </p:blipFill>
        <p:spPr>
          <a:xfrm>
            <a:off x="79053" y="7622702"/>
            <a:ext cx="442986" cy="442986"/>
          </a:xfrm>
          <a:prstGeom prst="rect">
            <a:avLst/>
          </a:prstGeom>
        </p:spPr>
      </p:pic>
      <p:pic>
        <p:nvPicPr>
          <p:cNvPr id="3" name="Picture 2">
            <a:extLst>
              <a:ext uri="{FF2B5EF4-FFF2-40B4-BE49-F238E27FC236}">
                <a16:creationId xmlns:a16="http://schemas.microsoft.com/office/drawing/2014/main" id="{4ED4E09F-0191-F15A-AF73-20C27B0BD4A1}"/>
              </a:ext>
            </a:extLst>
          </p:cNvPr>
          <p:cNvPicPr>
            <a:picLocks noChangeAspect="1"/>
          </p:cNvPicPr>
          <p:nvPr/>
        </p:nvPicPr>
        <p:blipFill>
          <a:blip r:embed="rId13"/>
          <a:stretch>
            <a:fillRect/>
          </a:stretch>
        </p:blipFill>
        <p:spPr>
          <a:xfrm>
            <a:off x="-177069" y="77488"/>
            <a:ext cx="1294692" cy="819971"/>
          </a:xfrm>
          <a:prstGeom prst="rect">
            <a:avLst/>
          </a:prstGeom>
        </p:spPr>
      </p:pic>
      <p:pic>
        <p:nvPicPr>
          <p:cNvPr id="5" name="Graphic 4" descr="Money outline">
            <a:extLst>
              <a:ext uri="{FF2B5EF4-FFF2-40B4-BE49-F238E27FC236}">
                <a16:creationId xmlns:a16="http://schemas.microsoft.com/office/drawing/2014/main" id="{FFE5737F-C0CB-9235-3E99-A15CC6BC95CE}"/>
              </a:ext>
            </a:extLst>
          </p:cNvPr>
          <p:cNvPicPr>
            <a:picLocks noChangeAspect="1"/>
          </p:cNvPicPr>
          <p:nvPr/>
        </p:nvPicPr>
        <p:blipFill>
          <a:blip r:embed="rId14">
            <a:extLst>
              <a:ext uri="{96DAC541-7B7A-43D3-8B79-37D633B846F1}">
                <asvg:svgBlip xmlns:asvg="http://schemas.microsoft.com/office/drawing/2016/SVG/main" r:embed="rId15"/>
              </a:ext>
            </a:extLst>
          </a:blip>
          <a:srcRect/>
          <a:stretch/>
        </p:blipFill>
        <p:spPr>
          <a:xfrm>
            <a:off x="126712" y="5500047"/>
            <a:ext cx="428096" cy="428096"/>
          </a:xfrm>
          <a:prstGeom prst="rect">
            <a:avLst/>
          </a:prstGeom>
        </p:spPr>
      </p:pic>
    </p:spTree>
    <p:extLst>
      <p:ext uri="{BB962C8B-B14F-4D97-AF65-F5344CB8AC3E}">
        <p14:creationId xmlns:p14="http://schemas.microsoft.com/office/powerpoint/2010/main" val="2244846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4" name="TextBox 43">
            <a:extLst>
              <a:ext uri="{FF2B5EF4-FFF2-40B4-BE49-F238E27FC236}">
                <a16:creationId xmlns:a16="http://schemas.microsoft.com/office/drawing/2014/main" id="{0D5178BA-9C3A-40FB-BDCE-5FAC68FDBE04}"/>
              </a:ext>
            </a:extLst>
          </p:cNvPr>
          <p:cNvSpPr txBox="1"/>
          <p:nvPr/>
        </p:nvSpPr>
        <p:spPr>
          <a:xfrm>
            <a:off x="-6273" y="3044659"/>
            <a:ext cx="6824046" cy="3185487"/>
          </a:xfrm>
          <a:prstGeom prst="rect">
            <a:avLst/>
          </a:prstGeom>
          <a:noFill/>
        </p:spPr>
        <p:txBody>
          <a:bodyPr wrap="square" lIns="91440" tIns="45720" rIns="0" bIns="45720" anchor="t">
            <a:spAutoFit/>
          </a:bodyPr>
          <a:lstStyle/>
          <a:p>
            <a:pPr marR="0" lvl="0" defTabSz="914400" rtl="0" eaLnBrk="1" fontAlgn="auto" latinLnBrk="0" hangingPunct="1">
              <a:lnSpc>
                <a:spcPct val="100000"/>
              </a:lnSpc>
              <a:spcAft>
                <a:spcPts val="0"/>
              </a:spcAft>
              <a:buClrTx/>
              <a:buSzTx/>
              <a:tabLst/>
              <a:defRPr/>
            </a:pPr>
            <a:r>
              <a:rPr lang="en-GB" sz="1100" b="1" u="sng" dirty="0">
                <a:solidFill>
                  <a:srgbClr val="2D2943"/>
                </a:solidFill>
                <a:latin typeface="Tahoma" panose="020B0604030504040204" pitchFamily="34" charset="0"/>
                <a:ea typeface="Tahoma" panose="020B0604030504040204" pitchFamily="34" charset="0"/>
                <a:cs typeface="Tahoma" panose="020B0604030504040204" pitchFamily="34" charset="0"/>
              </a:rPr>
              <a:t>Final comments</a:t>
            </a:r>
            <a:endParaRPr lang="en-GB" sz="900" dirty="0">
              <a:solidFill>
                <a:srgbClr val="2D2943"/>
              </a:solidFill>
              <a:latin typeface="Tahoma" panose="020B0604030504040204" pitchFamily="34" charset="0"/>
              <a:ea typeface="Tahoma" panose="020B0604030504040204" pitchFamily="34" charset="0"/>
              <a:cs typeface="Tahoma" panose="020B0604030504040204" pitchFamily="34" charset="0"/>
            </a:endParaRPr>
          </a:p>
          <a:p>
            <a:pPr>
              <a:defRPr/>
            </a:pPr>
            <a:r>
              <a:rPr lang="en-GB" sz="1000" dirty="0">
                <a:solidFill>
                  <a:srgbClr val="2D2943"/>
                </a:solidFill>
                <a:ea typeface="Urbanist" pitchFamily="2" charset="0"/>
                <a:cs typeface="Urbanist" pitchFamily="2" charset="0"/>
              </a:rPr>
              <a:t>Cardiff Rugby presents a unique opportunity for an investor to take ownership of a rugby club which stands tall by comparison with other famous sporting clubs in possessing features that make it iconic among the game of rugby including:</a:t>
            </a:r>
          </a:p>
          <a:p>
            <a:pPr>
              <a:defRPr/>
            </a:pPr>
            <a:endParaRPr lang="en-GB" sz="1000" dirty="0">
              <a:solidFill>
                <a:srgbClr val="2D2943"/>
              </a:solidFill>
              <a:ea typeface="Urbanist" pitchFamily="2" charset="0"/>
              <a:cs typeface="Urbanist" pitchFamily="2" charset="0"/>
            </a:endParaRPr>
          </a:p>
          <a:p>
            <a:pPr marL="171450" indent="-171450">
              <a:buFont typeface="Wingdings" panose="05000000000000000000" pitchFamily="2" charset="2"/>
              <a:buChar char="Ø"/>
              <a:defRPr/>
            </a:pPr>
            <a:r>
              <a:rPr lang="en-GB" sz="1000" dirty="0">
                <a:solidFill>
                  <a:srgbClr val="2D2943"/>
                </a:solidFill>
                <a:ea typeface="Urbanist" pitchFamily="2" charset="0"/>
                <a:cs typeface="Urbanist" pitchFamily="2" charset="0"/>
              </a:rPr>
              <a:t>The long-history associated with its 150 years anniversary which is due to be celebrated next year in 2026;</a:t>
            </a:r>
          </a:p>
          <a:p>
            <a:pPr marL="171450" indent="-171450">
              <a:buFont typeface="Wingdings" panose="05000000000000000000" pitchFamily="2" charset="2"/>
              <a:buChar char="Ø"/>
              <a:defRPr/>
            </a:pPr>
            <a:endParaRPr lang="en-GB" sz="1000" dirty="0">
              <a:solidFill>
                <a:srgbClr val="2D2943"/>
              </a:solidFill>
              <a:ea typeface="Urbanist" pitchFamily="2" charset="0"/>
              <a:cs typeface="Urbanist" pitchFamily="2" charset="0"/>
            </a:endParaRPr>
          </a:p>
          <a:p>
            <a:pPr marL="171450" indent="-171450">
              <a:buFont typeface="Wingdings" panose="05000000000000000000" pitchFamily="2" charset="2"/>
              <a:buChar char="Ø"/>
              <a:defRPr/>
            </a:pPr>
            <a:r>
              <a:rPr lang="en-GB" sz="1000" dirty="0">
                <a:solidFill>
                  <a:srgbClr val="2D2943"/>
                </a:solidFill>
                <a:ea typeface="Urbanist" pitchFamily="2" charset="0"/>
                <a:cs typeface="Urbanist" pitchFamily="2" charset="0"/>
              </a:rPr>
              <a:t>A former player list which includes some of the all-time greats of the game of rugby;</a:t>
            </a:r>
          </a:p>
          <a:p>
            <a:pPr marL="171450" indent="-171450">
              <a:buFont typeface="Wingdings" panose="05000000000000000000" pitchFamily="2" charset="2"/>
              <a:buChar char="Ø"/>
              <a:defRPr/>
            </a:pPr>
            <a:endParaRPr lang="en-GB" sz="1000" dirty="0">
              <a:solidFill>
                <a:srgbClr val="2D2943"/>
              </a:solidFill>
              <a:ea typeface="Urbanist" pitchFamily="2" charset="0"/>
              <a:cs typeface="Urbanist" pitchFamily="2" charset="0"/>
            </a:endParaRPr>
          </a:p>
          <a:p>
            <a:pPr marL="171450" indent="-171450">
              <a:buFont typeface="Wingdings" panose="05000000000000000000" pitchFamily="2" charset="2"/>
              <a:buChar char="Ø"/>
              <a:defRPr/>
            </a:pPr>
            <a:r>
              <a:rPr lang="en-GB" sz="1000" dirty="0">
                <a:solidFill>
                  <a:srgbClr val="2D2943"/>
                </a:solidFill>
                <a:ea typeface="Urbanist" pitchFamily="2" charset="0"/>
                <a:cs typeface="Urbanist" pitchFamily="2" charset="0"/>
              </a:rPr>
              <a:t>A passionate base of fans and support who watch their Club located in the very heart of the city at the iconic Cardiff Arms Park stadium;</a:t>
            </a:r>
          </a:p>
          <a:p>
            <a:pPr marL="171450" indent="-171450">
              <a:buFont typeface="Wingdings" panose="05000000000000000000" pitchFamily="2" charset="2"/>
              <a:buChar char="Ø"/>
              <a:defRPr/>
            </a:pPr>
            <a:endParaRPr lang="en-GB" sz="1000" dirty="0">
              <a:solidFill>
                <a:srgbClr val="2D2943"/>
              </a:solidFill>
              <a:ea typeface="Urbanist" pitchFamily="2" charset="0"/>
              <a:cs typeface="Urbanist" pitchFamily="2" charset="0"/>
            </a:endParaRPr>
          </a:p>
          <a:p>
            <a:pPr marL="171450" indent="-171450">
              <a:buFont typeface="Wingdings" panose="05000000000000000000" pitchFamily="2" charset="2"/>
              <a:buChar char="Ø"/>
              <a:defRPr/>
            </a:pPr>
            <a:r>
              <a:rPr lang="en-GB" sz="1000" dirty="0">
                <a:solidFill>
                  <a:srgbClr val="2D2943"/>
                </a:solidFill>
                <a:ea typeface="Urbanist" pitchFamily="2" charset="0"/>
                <a:cs typeface="Urbanist" pitchFamily="2" charset="0"/>
              </a:rPr>
              <a:t>A team that is performing well on the pitch and making strides to compete for the top prizes and competitions in northern-hemisphere rugby; and</a:t>
            </a:r>
          </a:p>
          <a:p>
            <a:pPr marL="171450" indent="-171450">
              <a:buFont typeface="Wingdings" panose="05000000000000000000" pitchFamily="2" charset="2"/>
              <a:buChar char="Ø"/>
              <a:defRPr/>
            </a:pPr>
            <a:endParaRPr lang="en-GB" sz="1000" dirty="0">
              <a:solidFill>
                <a:srgbClr val="2D2943"/>
              </a:solidFill>
              <a:ea typeface="Urbanist" pitchFamily="2" charset="0"/>
              <a:cs typeface="Urbanist" pitchFamily="2" charset="0"/>
            </a:endParaRPr>
          </a:p>
          <a:p>
            <a:pPr marL="171450" indent="-171450">
              <a:buFont typeface="Wingdings" panose="05000000000000000000" pitchFamily="2" charset="2"/>
              <a:buChar char="Ø"/>
              <a:defRPr/>
            </a:pPr>
            <a:r>
              <a:rPr lang="en-GB" sz="1000" dirty="0">
                <a:solidFill>
                  <a:srgbClr val="2D2943"/>
                </a:solidFill>
                <a:ea typeface="Urbanist" pitchFamily="2" charset="0"/>
                <a:cs typeface="Urbanist" pitchFamily="2" charset="0"/>
              </a:rPr>
              <a:t>A committed source of fixed funding from the WRU via the PRA which is a bedrock to grow the Club and develop/enhance the existing matchday &amp; secondary revenue opportunities that present themselves for a club of the stature of Cardiff Rugby. </a:t>
            </a:r>
          </a:p>
          <a:p>
            <a:pPr marL="171450" indent="-171450">
              <a:buFont typeface="Wingdings" panose="05000000000000000000" pitchFamily="2" charset="2"/>
              <a:buChar char="Ø"/>
              <a:defRPr/>
            </a:pPr>
            <a:endParaRPr lang="en-GB" sz="1000" dirty="0">
              <a:solidFill>
                <a:srgbClr val="2D2943"/>
              </a:solidFill>
              <a:ea typeface="Urbanist" pitchFamily="2" charset="0"/>
              <a:cs typeface="Urbanist" pitchFamily="2" charset="0"/>
            </a:endParaRPr>
          </a:p>
          <a:p>
            <a:pPr marL="171450" marR="0" lvl="0" indent="-171450"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GB" sz="1000" dirty="0">
              <a:solidFill>
                <a:srgbClr val="2D2943"/>
              </a:solidFill>
              <a:ea typeface="Urbanist" pitchFamily="2" charset="0"/>
              <a:cs typeface="Urbanist" pitchFamily="2" charset="0"/>
            </a:endParaRPr>
          </a:p>
        </p:txBody>
      </p:sp>
      <p:sp>
        <p:nvSpPr>
          <p:cNvPr id="4" name="TextBox 3">
            <a:extLst>
              <a:ext uri="{FF2B5EF4-FFF2-40B4-BE49-F238E27FC236}">
                <a16:creationId xmlns:a16="http://schemas.microsoft.com/office/drawing/2014/main" id="{B246DC0A-88A5-8211-9D42-5445C2B561C7}"/>
              </a:ext>
            </a:extLst>
          </p:cNvPr>
          <p:cNvSpPr txBox="1"/>
          <p:nvPr/>
        </p:nvSpPr>
        <p:spPr>
          <a:xfrm>
            <a:off x="-43827" y="5754314"/>
            <a:ext cx="6861600" cy="2631490"/>
          </a:xfrm>
          <a:prstGeom prst="rect">
            <a:avLst/>
          </a:prstGeom>
          <a:noFill/>
        </p:spPr>
        <p:txBody>
          <a:bodyPr wrap="square" r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1" u="sng" dirty="0">
              <a:solidFill>
                <a:srgbClr val="333F48"/>
              </a:solidFill>
              <a:latin typeface="Tahom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u="sng" dirty="0">
                <a:solidFill>
                  <a:srgbClr val="333F48"/>
                </a:solidFill>
                <a:latin typeface="Tahoma"/>
              </a:rPr>
              <a:t>Investment</a:t>
            </a:r>
            <a:r>
              <a:rPr kumimoji="0" lang="en-GB" sz="1100" b="1" i="0" u="sng" strike="noStrike" kern="1200" cap="none" spc="0" normalizeH="0" baseline="0" noProof="0" dirty="0">
                <a:ln>
                  <a:noFill/>
                </a:ln>
                <a:solidFill>
                  <a:srgbClr val="333F48"/>
                </a:solidFill>
                <a:effectLst/>
                <a:uLnTx/>
                <a:uFillTx/>
                <a:latin typeface="Tahoma"/>
                <a:ea typeface="+mn-ea"/>
                <a:cs typeface="+mn-cs"/>
              </a:rPr>
              <a:t> process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solidFill>
                  <a:srgbClr val="2D2943"/>
                </a:solidFill>
                <a:ea typeface="Urbanist" pitchFamily="2" charset="0"/>
                <a:cs typeface="Urbanist" pitchFamily="2" charset="0"/>
              </a:rPr>
              <a:t>The WRU seeks non-binding expressions of interest by close of business on </a:t>
            </a:r>
            <a:r>
              <a:rPr lang="en-GB" sz="1000" u="sng" dirty="0">
                <a:solidFill>
                  <a:srgbClr val="2D2943"/>
                </a:solidFill>
                <a:ea typeface="Urbanist" pitchFamily="2" charset="0"/>
                <a:cs typeface="Urbanist" pitchFamily="2" charset="0"/>
              </a:rPr>
              <a:t>6 June 2025</a:t>
            </a:r>
            <a:r>
              <a:rPr lang="en-GB" sz="1000" dirty="0">
                <a:solidFill>
                  <a:srgbClr val="2D2943"/>
                </a:solidFill>
                <a:ea typeface="Urbanist" pitchFamily="2" charset="0"/>
                <a:cs typeface="Urbanist" pitchFamily="2" charset="0"/>
              </a:rPr>
              <a:t>. Thereafter, shortlisted parties will be invited to receive further commercial and financial information pertaining to Cardiff Rugby and enter discussions on a non-exclusive basis concerning the possibility of exploring a transaction with the WRU to acquire the Club. </a:t>
            </a:r>
            <a:endParaRPr kumimoji="0" lang="en-GB" sz="750" b="0" i="1" u="none" strike="noStrike" kern="1200" cap="none" spc="0" normalizeH="0" baseline="0" noProof="0" dirty="0">
              <a:ln>
                <a:noFill/>
              </a:ln>
              <a:solidFill>
                <a:srgbClr val="2D2943"/>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195580" lvl="0" indent="0" defTabSz="914400" rtl="0" eaLnBrk="1" fontAlgn="auto" latinLnBrk="0" hangingPunct="1">
              <a:lnSpc>
                <a:spcPct val="100000"/>
              </a:lnSpc>
              <a:spcBef>
                <a:spcPts val="0"/>
              </a:spcBef>
              <a:spcAft>
                <a:spcPts val="0"/>
              </a:spcAft>
              <a:buClrTx/>
              <a:buSzTx/>
              <a:buFontTx/>
              <a:buNone/>
              <a:tabLst/>
              <a:defRPr/>
            </a:pPr>
            <a:r>
              <a:rPr kumimoji="0" lang="en-GB" sz="750" b="0" i="1" u="none" strike="noStrike" kern="1200" cap="none" spc="0" normalizeH="0" baseline="0" noProof="0" dirty="0">
                <a:ln>
                  <a:noFill/>
                </a:ln>
                <a:solidFill>
                  <a:srgbClr val="2D2943"/>
                </a:solidFill>
                <a:effectLst/>
                <a:uLnTx/>
                <a:uFillTx/>
                <a:latin typeface="Tahoma" panose="020B0604030504040204" pitchFamily="34" charset="0"/>
                <a:ea typeface="Tahoma" panose="020B0604030504040204" pitchFamily="34" charset="0"/>
                <a:cs typeface="Tahoma" panose="020B0604030504040204" pitchFamily="34" charset="0"/>
              </a:rPr>
              <a:t>Important Notice:</a:t>
            </a:r>
          </a:p>
          <a:p>
            <a:pPr marL="0" marR="195580" lvl="0" indent="0" defTabSz="914400" rtl="0" eaLnBrk="1" fontAlgn="auto" latinLnBrk="0" hangingPunct="1">
              <a:lnSpc>
                <a:spcPct val="100000"/>
              </a:lnSpc>
              <a:spcBef>
                <a:spcPts val="0"/>
              </a:spcBef>
              <a:spcAft>
                <a:spcPts val="0"/>
              </a:spcAft>
              <a:buClrTx/>
              <a:buSzTx/>
              <a:buFontTx/>
              <a:buNone/>
              <a:tabLst/>
              <a:defRPr/>
            </a:pPr>
            <a:r>
              <a:rPr kumimoji="0" lang="en-GB" sz="750" b="0" i="1" u="none" strike="noStrike" kern="1200" cap="none" spc="0" normalizeH="0" baseline="0" noProof="0" dirty="0">
                <a:ln>
                  <a:noFill/>
                </a:ln>
                <a:solidFill>
                  <a:srgbClr val="2D2943"/>
                </a:solidFill>
                <a:effectLst/>
                <a:uLnTx/>
                <a:uFillTx/>
                <a:latin typeface="Tahoma" panose="020B0604030504040204" pitchFamily="34" charset="0"/>
                <a:ea typeface="Tahoma" panose="020B0604030504040204" pitchFamily="34" charset="0"/>
                <a:cs typeface="Tahoma" panose="020B0604030504040204" pitchFamily="34" charset="0"/>
              </a:rPr>
              <a:t>This document is intended for the exclusive use of the potential </a:t>
            </a:r>
            <a:r>
              <a:rPr lang="en-GB" sz="750" i="1" dirty="0">
                <a:solidFill>
                  <a:srgbClr val="2D2943"/>
                </a:solidFill>
                <a:latin typeface="Tahoma" panose="020B0604030504040204" pitchFamily="34" charset="0"/>
                <a:ea typeface="Tahoma" panose="020B0604030504040204" pitchFamily="34" charset="0"/>
                <a:cs typeface="Tahoma" panose="020B0604030504040204" pitchFamily="34" charset="0"/>
              </a:rPr>
              <a:t>investor(s)</a:t>
            </a:r>
            <a:r>
              <a:rPr kumimoji="0" lang="en-GB" sz="750" b="0" i="1" u="none" strike="noStrike" kern="1200" cap="none" spc="0" normalizeH="0" baseline="0" noProof="0" dirty="0">
                <a:ln>
                  <a:noFill/>
                </a:ln>
                <a:solidFill>
                  <a:srgbClr val="2D2943"/>
                </a:solidFill>
                <a:effectLst/>
                <a:uLnTx/>
                <a:uFillTx/>
                <a:latin typeface="Tahoma" panose="020B0604030504040204" pitchFamily="34" charset="0"/>
                <a:ea typeface="Tahoma" panose="020B0604030504040204" pitchFamily="34" charset="0"/>
                <a:cs typeface="Tahoma" panose="020B0604030504040204" pitchFamily="34" charset="0"/>
              </a:rPr>
              <a:t> and their advisers to which it is being presented and is provided on the express understanding that the information contained herein will be regarded and treated as strictly confidential. This document is sent to you relying upon your acknowledgement and acceptance that it is exempt from the general restriction in s21 of the Financial Services and Markets Act 2000 relating to the communication of invitations or inducements to engage in investment activity, by virtue of the fact that it relates to a transaction or potential transaction that falls within Article 62 of The Financial Services and Markets Act 2000 (Financial Promotion) Order 2005. Reliance on this document for the purpose of engaging in any investment activity may expose an individual to significant risk of losing their investment. If you are in any doubt as to what action you should take you should consult your financial adviser or another authorised person specialising in investments of the kind in question. This document may not be reproduced or used, in whole or in part for any other purpose, nor furnished to any persons other than those to whom copies have been sent </a:t>
            </a:r>
            <a:r>
              <a:rPr kumimoji="0" lang="en-GB" sz="750" b="0" i="1" u="none" kern="1200" cap="none" spc="0" normalizeH="0" baseline="0" noProof="0" dirty="0">
                <a:ln>
                  <a:noFill/>
                </a:ln>
                <a:solidFill>
                  <a:srgbClr val="2D2943"/>
                </a:solidFill>
                <a:effectLst/>
                <a:uLnTx/>
                <a:uFillTx/>
                <a:latin typeface="Tahoma" panose="020B0604030504040204" pitchFamily="34" charset="0"/>
                <a:ea typeface="Tahoma" panose="020B0604030504040204" pitchFamily="34" charset="0"/>
                <a:cs typeface="Tahoma" panose="020B0604030504040204" pitchFamily="34" charset="0"/>
              </a:rPr>
              <a:t>by </a:t>
            </a:r>
            <a:r>
              <a:rPr kumimoji="0" lang="en-GB" sz="750" b="0" i="1" kern="1200" cap="none" spc="0" normalizeH="0" baseline="0" noProof="0" dirty="0">
                <a:ln>
                  <a:noFill/>
                </a:ln>
                <a:solidFill>
                  <a:srgbClr val="2D2943"/>
                </a:solidFill>
                <a:effectLst/>
                <a:uLnTx/>
                <a:uFillTx/>
                <a:latin typeface="Tahoma" panose="020B0604030504040204" pitchFamily="34" charset="0"/>
                <a:ea typeface="Tahoma" panose="020B0604030504040204" pitchFamily="34" charset="0"/>
                <a:cs typeface="Tahoma" panose="020B0604030504040204" pitchFamily="34" charset="0"/>
              </a:rPr>
              <a:t>The Welsh Rugby Union Limited</a:t>
            </a:r>
            <a:r>
              <a:rPr kumimoji="0" lang="en-GB" sz="750" b="0" i="1" strike="sngStrike" kern="1200" cap="none" spc="0" normalizeH="0" baseline="0" noProof="0" dirty="0">
                <a:ln>
                  <a:noFill/>
                </a:ln>
                <a:solidFill>
                  <a:srgbClr val="2D2943"/>
                </a:solidFill>
                <a:effectLst/>
                <a:uLnTx/>
                <a:uFillTx/>
                <a:latin typeface="Tahoma" panose="020B0604030504040204" pitchFamily="34" charset="0"/>
                <a:ea typeface="Tahoma" panose="020B0604030504040204" pitchFamily="34" charset="0"/>
                <a:cs typeface="Tahoma" panose="020B0604030504040204" pitchFamily="34" charset="0"/>
              </a:rPr>
              <a:t>.</a:t>
            </a:r>
            <a:r>
              <a:rPr kumimoji="0" lang="en-GB" sz="750" b="0" i="1" strike="noStrike" kern="1200" cap="none" spc="0" normalizeH="0" baseline="0" noProof="0" dirty="0">
                <a:ln>
                  <a:noFill/>
                </a:ln>
                <a:solidFill>
                  <a:srgbClr val="2D2943"/>
                </a:solidFill>
                <a:effectLst/>
                <a:uLnTx/>
                <a:uFillTx/>
                <a:latin typeface="Tahoma" panose="020B0604030504040204" pitchFamily="34" charset="0"/>
                <a:ea typeface="Tahoma" panose="020B0604030504040204" pitchFamily="34" charset="0"/>
                <a:cs typeface="Tahoma" panose="020B0604030504040204" pitchFamily="34" charset="0"/>
              </a:rPr>
              <a:t> By accepting this document, you agree to be bound by the foregoing limitations. The purpose of this document is to assist the recipient in assessing whether this opportunity is one that may be of interest as </a:t>
            </a:r>
            <a:r>
              <a:rPr kumimoji="0" lang="en-GB" sz="750" b="0" i="1" u="none" strike="noStrike" kern="1200" cap="none" spc="0" normalizeH="0" baseline="0" noProof="0" dirty="0">
                <a:ln>
                  <a:noFill/>
                </a:ln>
                <a:solidFill>
                  <a:srgbClr val="2D2943"/>
                </a:solidFill>
                <a:effectLst/>
                <a:uLnTx/>
                <a:uFillTx/>
                <a:latin typeface="Tahoma" panose="020B0604030504040204" pitchFamily="34" charset="0"/>
                <a:ea typeface="Tahoma" panose="020B0604030504040204" pitchFamily="34" charset="0"/>
                <a:cs typeface="Tahoma" panose="020B0604030504040204" pitchFamily="34" charset="0"/>
              </a:rPr>
              <a:t>a potential </a:t>
            </a:r>
            <a:r>
              <a:rPr lang="en-GB" sz="750" i="1" dirty="0">
                <a:solidFill>
                  <a:srgbClr val="2D2943"/>
                </a:solidFill>
                <a:latin typeface="Tahoma" panose="020B0604030504040204" pitchFamily="34" charset="0"/>
                <a:ea typeface="Tahoma" panose="020B0604030504040204" pitchFamily="34" charset="0"/>
                <a:cs typeface="Tahoma" panose="020B0604030504040204" pitchFamily="34" charset="0"/>
              </a:rPr>
              <a:t>investment</a:t>
            </a:r>
            <a:r>
              <a:rPr kumimoji="0" lang="en-GB" sz="750" b="0" i="1" u="none" strike="noStrike" kern="1200" cap="none" spc="0" normalizeH="0" baseline="0" noProof="0" dirty="0">
                <a:ln>
                  <a:noFill/>
                </a:ln>
                <a:solidFill>
                  <a:srgbClr val="2D2943"/>
                </a:solidFill>
                <a:effectLst/>
                <a:uLnTx/>
                <a:uFillTx/>
                <a:latin typeface="Tahoma" panose="020B0604030504040204" pitchFamily="34" charset="0"/>
                <a:ea typeface="Tahoma" panose="020B0604030504040204" pitchFamily="34" charset="0"/>
                <a:cs typeface="Tahoma" panose="020B0604030504040204" pitchFamily="34" charset="0"/>
              </a:rPr>
              <a:t> and to decide whether to receive further information. It is not intended to form the basis of an investment decision and does not constitute a detailed review of the business. The recipient must carry out their own independent investigation and rely on their own assessment of the business. We recommend that independent professional advice is sought by the recipient.. This document is governed by and shall be construed in accordance with English Law.</a:t>
            </a:r>
          </a:p>
          <a:p>
            <a:pPr marL="0" marR="195580" lvl="0" indent="0"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srgbClr val="2D2943"/>
              </a:solidFill>
              <a:effectLst/>
              <a:uLnTx/>
              <a:uFillTx/>
              <a:latin typeface="Tahoma" panose="020B0604030504040204" pitchFamily="34" charset="0"/>
              <a:ea typeface="Tahoma" panose="020B0604030504040204" pitchFamily="34" charset="0"/>
              <a:cs typeface="Tahoma" panose="020B0604030504040204" pitchFamily="34" charset="0"/>
            </a:endParaRPr>
          </a:p>
        </p:txBody>
      </p:sp>
      <p:cxnSp>
        <p:nvCxnSpPr>
          <p:cNvPr id="15" name="Straight Connector 14">
            <a:extLst>
              <a:ext uri="{FF2B5EF4-FFF2-40B4-BE49-F238E27FC236}">
                <a16:creationId xmlns:a16="http://schemas.microsoft.com/office/drawing/2014/main" id="{A3CF0304-C876-900C-F4FE-16BF7F1E1294}"/>
              </a:ext>
            </a:extLst>
          </p:cNvPr>
          <p:cNvCxnSpPr>
            <a:cxnSpLocks/>
          </p:cNvCxnSpPr>
          <p:nvPr/>
        </p:nvCxnSpPr>
        <p:spPr>
          <a:xfrm>
            <a:off x="21449" y="3083475"/>
            <a:ext cx="6876000"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0800BCF0-5A61-362C-9328-3B102E5E104C}"/>
              </a:ext>
            </a:extLst>
          </p:cNvPr>
          <p:cNvCxnSpPr>
            <a:cxnSpLocks/>
          </p:cNvCxnSpPr>
          <p:nvPr/>
        </p:nvCxnSpPr>
        <p:spPr>
          <a:xfrm>
            <a:off x="-1337" y="5876846"/>
            <a:ext cx="6876000"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sp>
        <p:nvSpPr>
          <p:cNvPr id="10" name="Freeform 4">
            <a:extLst>
              <a:ext uri="{FF2B5EF4-FFF2-40B4-BE49-F238E27FC236}">
                <a16:creationId xmlns:a16="http://schemas.microsoft.com/office/drawing/2014/main" id="{02A3AE8D-2169-C2D9-986A-1D5428450182}"/>
              </a:ext>
            </a:extLst>
          </p:cNvPr>
          <p:cNvSpPr/>
          <p:nvPr/>
        </p:nvSpPr>
        <p:spPr>
          <a:xfrm>
            <a:off x="5863" y="8410576"/>
            <a:ext cx="6861600" cy="733424"/>
          </a:xfrm>
          <a:prstGeom prst="rect">
            <a:avLst/>
          </a:prstGeom>
          <a:solidFill>
            <a:schemeClr val="bg2"/>
          </a:solidFill>
          <a:ln w="12700">
            <a:noFill/>
          </a:ln>
          <a:effectLst/>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64000" tIns="0" rIns="113160" bIns="60622" numCol="1" spcCol="1270" anchor="ctr" anchorCtr="0">
            <a:noAutofit/>
          </a:bodyPr>
          <a:lstStyle/>
          <a:p>
            <a:pPr defTabSz="727510">
              <a:defRPr/>
            </a:pPr>
            <a:endParaRPr lang="en-GB" sz="1400" kern="0">
              <a:solidFill>
                <a:schemeClr val="bg1"/>
              </a:solidFill>
              <a:latin typeface="Urbanist" panose="020B0A04040200000203" pitchFamily="34" charset="77"/>
            </a:endParaRPr>
          </a:p>
        </p:txBody>
      </p:sp>
      <p:sp>
        <p:nvSpPr>
          <p:cNvPr id="19" name="TextBox 18">
            <a:extLst>
              <a:ext uri="{FF2B5EF4-FFF2-40B4-BE49-F238E27FC236}">
                <a16:creationId xmlns:a16="http://schemas.microsoft.com/office/drawing/2014/main" id="{A573E9E6-44B1-EFAB-4D82-F3BD08ADE2D2}"/>
              </a:ext>
            </a:extLst>
          </p:cNvPr>
          <p:cNvSpPr txBox="1"/>
          <p:nvPr/>
        </p:nvSpPr>
        <p:spPr>
          <a:xfrm>
            <a:off x="134494" y="8539329"/>
            <a:ext cx="4364354" cy="338554"/>
          </a:xfrm>
          <a:prstGeom prst="rect">
            <a:avLst/>
          </a:prstGeom>
          <a:noFill/>
        </p:spPr>
        <p:txBody>
          <a:bodyPr wrap="square" rtlCol="0">
            <a:spAutoFit/>
          </a:bodyPr>
          <a:lstStyle/>
          <a:p>
            <a:pPr defTabSz="727510">
              <a:defRPr/>
            </a:pPr>
            <a:r>
              <a:rPr lang="en-GB" sz="800" b="1" dirty="0">
                <a:solidFill>
                  <a:prstClr val="white"/>
                </a:solidFill>
                <a:latin typeface="+mj-lt"/>
                <a:ea typeface="Tahoma" panose="020B0604030504040204" pitchFamily="34" charset="0"/>
                <a:cs typeface="Tahoma" panose="020B0604030504040204" pitchFamily="34" charset="0"/>
              </a:rPr>
              <a:t>For more information please contact Abi Tierney or Leighton Davies</a:t>
            </a:r>
          </a:p>
          <a:p>
            <a:pPr defTabSz="727510">
              <a:defRPr/>
            </a:pPr>
            <a:r>
              <a:rPr lang="en-GB" sz="800" dirty="0" err="1">
                <a:solidFill>
                  <a:prstClr val="white"/>
                </a:solidFill>
                <a:latin typeface="+mj-lt"/>
                <a:ea typeface="Tahoma" panose="020B0604030504040204" pitchFamily="34" charset="0"/>
                <a:cs typeface="Tahoma" panose="020B0604030504040204" pitchFamily="34" charset="0"/>
                <a:hlinkClick r:id="rId3"/>
              </a:rPr>
              <a:t>ATierney@wru.wales</a:t>
            </a:r>
            <a:r>
              <a:rPr lang="en-GB" sz="800" dirty="0">
                <a:solidFill>
                  <a:prstClr val="white"/>
                </a:solidFill>
                <a:latin typeface="+mj-lt"/>
                <a:ea typeface="Tahoma" panose="020B0604030504040204" pitchFamily="34" charset="0"/>
                <a:cs typeface="Tahoma" panose="020B0604030504040204" pitchFamily="34" charset="0"/>
              </a:rPr>
              <a:t> or </a:t>
            </a:r>
            <a:r>
              <a:rPr lang="en-GB" sz="800" dirty="0" err="1">
                <a:solidFill>
                  <a:prstClr val="white"/>
                </a:solidFill>
                <a:latin typeface="+mj-lt"/>
                <a:ea typeface="Tahoma" panose="020B0604030504040204" pitchFamily="34" charset="0"/>
                <a:cs typeface="Tahoma" panose="020B0604030504040204" pitchFamily="34" charset="0"/>
                <a:hlinkClick r:id="rId4"/>
              </a:rPr>
              <a:t>Leighton.Davies@wru.wales</a:t>
            </a:r>
            <a:r>
              <a:rPr lang="en-GB" sz="800" dirty="0">
                <a:solidFill>
                  <a:prstClr val="white"/>
                </a:solidFill>
                <a:latin typeface="+mj-lt"/>
                <a:ea typeface="Tahoma" panose="020B0604030504040204" pitchFamily="34" charset="0"/>
                <a:cs typeface="Tahoma" panose="020B0604030504040204" pitchFamily="34" charset="0"/>
              </a:rPr>
              <a:t> </a:t>
            </a:r>
          </a:p>
        </p:txBody>
      </p:sp>
      <p:sp>
        <p:nvSpPr>
          <p:cNvPr id="3" name="TextBox 2">
            <a:extLst>
              <a:ext uri="{FF2B5EF4-FFF2-40B4-BE49-F238E27FC236}">
                <a16:creationId xmlns:a16="http://schemas.microsoft.com/office/drawing/2014/main" id="{6FDB21A5-866C-2A60-1C5D-327939767A7B}"/>
              </a:ext>
            </a:extLst>
          </p:cNvPr>
          <p:cNvSpPr txBox="1"/>
          <p:nvPr/>
        </p:nvSpPr>
        <p:spPr>
          <a:xfrm>
            <a:off x="3698495" y="49339"/>
            <a:ext cx="3143049" cy="3054682"/>
          </a:xfrm>
          <a:prstGeom prst="rect">
            <a:avLst/>
          </a:prstGeom>
          <a:noFill/>
        </p:spPr>
        <p:txBody>
          <a:bodyPr wrap="square" lIns="91440" tIns="45720" rIns="91440" bIns="45720" rtlCol="0" anchor="t">
            <a:spAutoFit/>
          </a:bodyPr>
          <a:lstStyle/>
          <a:p>
            <a:pPr marL="0" marR="0" lvl="0" indent="0" defTabSz="914400" rtl="0" eaLnBrk="1" fontAlgn="auto" latinLnBrk="0" hangingPunct="1">
              <a:lnSpc>
                <a:spcPct val="100000"/>
              </a:lnSpc>
              <a:spcBef>
                <a:spcPts val="0"/>
              </a:spcBef>
              <a:buClrTx/>
              <a:buSzTx/>
              <a:buFontTx/>
              <a:buNone/>
              <a:tabLst/>
              <a:defRPr/>
            </a:pPr>
            <a:r>
              <a:rPr kumimoji="0" lang="en-GB" sz="1100" b="1" i="0" u="sng"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Financials</a:t>
            </a:r>
          </a:p>
          <a:p>
            <a:pPr marL="0" marR="0" lvl="0" indent="0" defTabSz="914400" rtl="0" eaLnBrk="1" fontAlgn="auto" latinLnBrk="0" hangingPunct="1">
              <a:lnSpc>
                <a:spcPct val="100000"/>
              </a:lnSpc>
              <a:spcBef>
                <a:spcPts val="0"/>
              </a:spcBef>
              <a:buClrTx/>
              <a:buSzTx/>
              <a:buFontTx/>
              <a:buNone/>
              <a:tabLst/>
              <a:defRPr/>
            </a:pPr>
            <a:endParaRPr lang="en-GB" sz="1050" b="1" u="sng"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171450" marR="0" lvl="0" indent="-171450" defTabSz="914400" rtl="0" eaLnBrk="1" fontAlgn="auto" latinLnBrk="0" hangingPunct="1">
              <a:lnSpc>
                <a:spcPct val="100000"/>
              </a:lnSpc>
              <a:spcBef>
                <a:spcPts val="0"/>
              </a:spcBef>
              <a:buClr>
                <a:schemeClr val="accent4"/>
              </a:buClr>
              <a:buSzTx/>
              <a:buFont typeface="Wingdings" panose="05000000000000000000" pitchFamily="2" charset="2"/>
              <a:buChar char="Ø"/>
              <a:tabLst/>
              <a:defRPr/>
            </a:pPr>
            <a:r>
              <a:rPr lang="en-GB" sz="900" dirty="0">
                <a:solidFill>
                  <a:schemeClr val="bg1"/>
                </a:solidFill>
                <a:latin typeface="Tahoma" panose="020B0604030504040204" pitchFamily="34" charset="0"/>
                <a:ea typeface="Tahoma" panose="020B0604030504040204" pitchFamily="34" charset="0"/>
                <a:cs typeface="Tahoma" panose="020B0604030504040204" pitchFamily="34" charset="0"/>
              </a:rPr>
              <a:t>The projected profit &amp; loss account is based upon the Club’s business plan inherited at the point of its Administration and immediate purchase by the WRU on 9</a:t>
            </a:r>
            <a:r>
              <a:rPr lang="en-GB" sz="900" baseline="30000" dirty="0">
                <a:solidFill>
                  <a:schemeClr val="bg1"/>
                </a:solidFill>
                <a:latin typeface="Tahoma" panose="020B0604030504040204" pitchFamily="34" charset="0"/>
                <a:ea typeface="Tahoma" panose="020B0604030504040204" pitchFamily="34" charset="0"/>
                <a:cs typeface="Tahoma" panose="020B0604030504040204" pitchFamily="34" charset="0"/>
              </a:rPr>
              <a:t>th</a:t>
            </a:r>
            <a:r>
              <a:rPr lang="en-GB" sz="900" dirty="0">
                <a:solidFill>
                  <a:schemeClr val="bg1"/>
                </a:solidFill>
                <a:latin typeface="Tahoma" panose="020B0604030504040204" pitchFamily="34" charset="0"/>
                <a:ea typeface="Tahoma" panose="020B0604030504040204" pitchFamily="34" charset="0"/>
                <a:cs typeface="Tahoma" panose="020B0604030504040204" pitchFamily="34" charset="0"/>
              </a:rPr>
              <a:t> April 2025.</a:t>
            </a:r>
          </a:p>
          <a:p>
            <a:pPr marL="171450" marR="0" lvl="0" indent="-171450" defTabSz="914400" rtl="0" eaLnBrk="1" fontAlgn="auto" latinLnBrk="0" hangingPunct="1">
              <a:lnSpc>
                <a:spcPct val="100000"/>
              </a:lnSpc>
              <a:spcBef>
                <a:spcPts val="0"/>
              </a:spcBef>
              <a:buClr>
                <a:schemeClr val="accent4"/>
              </a:buClr>
              <a:buSzTx/>
              <a:buFont typeface="Wingdings" panose="05000000000000000000" pitchFamily="2" charset="2"/>
              <a:buChar char="Ø"/>
              <a:tabLst/>
              <a:defRPr/>
            </a:pPr>
            <a:endParaRPr lang="en-GB" sz="9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171450" marR="0" lvl="0" indent="-171450" defTabSz="914400" rtl="0" eaLnBrk="1" fontAlgn="auto" latinLnBrk="0" hangingPunct="1">
              <a:lnSpc>
                <a:spcPct val="100000"/>
              </a:lnSpc>
              <a:spcBef>
                <a:spcPts val="0"/>
              </a:spcBef>
              <a:buClr>
                <a:schemeClr val="accent4"/>
              </a:buClr>
              <a:buSzTx/>
              <a:buFont typeface="Wingdings" panose="05000000000000000000" pitchFamily="2" charset="2"/>
              <a:buChar char="Ø"/>
              <a:tabLst/>
              <a:defRPr/>
            </a:pPr>
            <a:r>
              <a:rPr lang="en-GB" sz="900" dirty="0">
                <a:solidFill>
                  <a:schemeClr val="bg1"/>
                </a:solidFill>
                <a:latin typeface="Tahoma" panose="020B0604030504040204" pitchFamily="34" charset="0"/>
                <a:ea typeface="Tahoma" panose="020B0604030504040204" pitchFamily="34" charset="0"/>
                <a:cs typeface="Tahoma" panose="020B0604030504040204" pitchFamily="34" charset="0"/>
              </a:rPr>
              <a:t>The WRU is working with the Club to review and update the underlying commercial assumptions that support this original business plan. Accordingly, these numbers represent a “worst case” position of the potential of Cardiff Rugby. At the next stage of the sale process, the WRU will present updated projections that will provide a more accurate picture of the Club’s attractive future upside potential. </a:t>
            </a:r>
          </a:p>
          <a:p>
            <a:pPr marL="171450" marR="0" lvl="0" indent="-171450" defTabSz="914400" rtl="0" eaLnBrk="1" fontAlgn="auto" latinLnBrk="0" hangingPunct="1">
              <a:lnSpc>
                <a:spcPct val="100000"/>
              </a:lnSpc>
              <a:spcBef>
                <a:spcPts val="0"/>
              </a:spcBef>
              <a:buClr>
                <a:schemeClr val="accent4"/>
              </a:buClr>
              <a:buSzTx/>
              <a:buFont typeface="Wingdings" panose="05000000000000000000" pitchFamily="2" charset="2"/>
              <a:buChar char="Ø"/>
              <a:tabLst/>
              <a:defRPr/>
            </a:pPr>
            <a:endParaRPr lang="en-GB" sz="9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marL="171450" marR="0" lvl="0" indent="-171450" defTabSz="914400" rtl="0" eaLnBrk="1" fontAlgn="auto" latinLnBrk="0" hangingPunct="1">
              <a:lnSpc>
                <a:spcPct val="100000"/>
              </a:lnSpc>
              <a:spcBef>
                <a:spcPts val="0"/>
              </a:spcBef>
              <a:buClr>
                <a:schemeClr val="accent4"/>
              </a:buClr>
              <a:buSzTx/>
              <a:buFont typeface="Wingdings" panose="05000000000000000000" pitchFamily="2" charset="2"/>
              <a:buChar char="Ø"/>
              <a:tabLst/>
              <a:defRPr/>
            </a:pPr>
            <a:r>
              <a:rPr lang="en-GB" sz="900" dirty="0">
                <a:solidFill>
                  <a:schemeClr val="bg1"/>
                </a:solidFill>
                <a:latin typeface="Tahoma" panose="020B0604030504040204" pitchFamily="34" charset="0"/>
                <a:ea typeface="Tahoma" panose="020B0604030504040204" pitchFamily="34" charset="0"/>
                <a:cs typeface="Tahoma" panose="020B0604030504040204" pitchFamily="34" charset="0"/>
              </a:rPr>
              <a:t>Finally, it should be highlighted that Cardiff Rugby has c.£6m of debt owed to the WRU (due to be repaid in full by 2029) as well as c.£500,000 of legacy creditors that will need to be discharged to retain the continued support of key stakeholders.</a:t>
            </a:r>
          </a:p>
        </p:txBody>
      </p:sp>
      <p:graphicFrame>
        <p:nvGraphicFramePr>
          <p:cNvPr id="6" name="Table 5">
            <a:extLst>
              <a:ext uri="{FF2B5EF4-FFF2-40B4-BE49-F238E27FC236}">
                <a16:creationId xmlns:a16="http://schemas.microsoft.com/office/drawing/2014/main" id="{82D7BA8F-7FF6-FAA2-2F46-0505AABE7484}"/>
              </a:ext>
            </a:extLst>
          </p:cNvPr>
          <p:cNvGraphicFramePr>
            <a:graphicFrameLocks noGrp="1"/>
          </p:cNvGraphicFramePr>
          <p:nvPr>
            <p:extLst>
              <p:ext uri="{D42A27DB-BD31-4B8C-83A1-F6EECF244321}">
                <p14:modId xmlns:p14="http://schemas.microsoft.com/office/powerpoint/2010/main" val="2759273080"/>
              </p:ext>
            </p:extLst>
          </p:nvPr>
        </p:nvGraphicFramePr>
        <p:xfrm>
          <a:off x="134495" y="82226"/>
          <a:ext cx="3564000" cy="2929546"/>
        </p:xfrm>
        <a:graphic>
          <a:graphicData uri="http://schemas.openxmlformats.org/drawingml/2006/table">
            <a:tbl>
              <a:tblPr/>
              <a:tblGrid>
                <a:gridCol w="2700000">
                  <a:extLst>
                    <a:ext uri="{9D8B030D-6E8A-4147-A177-3AD203B41FA5}">
                      <a16:colId xmlns:a16="http://schemas.microsoft.com/office/drawing/2014/main" val="2338005350"/>
                    </a:ext>
                  </a:extLst>
                </a:gridCol>
                <a:gridCol w="864000">
                  <a:extLst>
                    <a:ext uri="{9D8B030D-6E8A-4147-A177-3AD203B41FA5}">
                      <a16:colId xmlns:a16="http://schemas.microsoft.com/office/drawing/2014/main" val="2302518257"/>
                    </a:ext>
                  </a:extLst>
                </a:gridCol>
              </a:tblGrid>
              <a:tr h="317894">
                <a:tc>
                  <a:txBody>
                    <a:bodyPr/>
                    <a:lstStyle/>
                    <a:p>
                      <a:pPr algn="l" fontAlgn="b"/>
                      <a:r>
                        <a:rPr lang="en-GB" sz="1000" b="1" i="0" u="none" strike="noStrike">
                          <a:solidFill>
                            <a:schemeClr val="tx1"/>
                          </a:solidFill>
                          <a:effectLst/>
                          <a:latin typeface="+mj-lt"/>
                        </a:rPr>
                        <a:t>Projected Profit &amp; Loss - Cardiff Rugby</a:t>
                      </a:r>
                    </a:p>
                    <a:p>
                      <a:pPr algn="l" fontAlgn="b"/>
                      <a:r>
                        <a:rPr lang="en-GB" sz="1000" b="1" i="0" u="none" strike="noStrike">
                          <a:solidFill>
                            <a:schemeClr val="tx1"/>
                          </a:solidFill>
                          <a:effectLst/>
                          <a:latin typeface="+mj-lt"/>
                        </a:rPr>
                        <a:t>(year-ending 30th June 2026)</a:t>
                      </a:r>
                    </a:p>
                  </a:txBody>
                  <a:tcPr marL="36000" marR="0" marT="0" marB="0" anchor="ctr">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4"/>
                    </a:solidFill>
                  </a:tcPr>
                </a:tc>
                <a:tc>
                  <a:txBody>
                    <a:bodyPr/>
                    <a:lstStyle/>
                    <a:p>
                      <a:pPr algn="r" fontAlgn="b"/>
                      <a:r>
                        <a:rPr lang="en-GB" sz="1000" b="1" i="0" u="none" strike="noStrike">
                          <a:solidFill>
                            <a:schemeClr val="tx1"/>
                          </a:solidFill>
                          <a:effectLst/>
                          <a:latin typeface="+mj-lt"/>
                        </a:rPr>
                        <a:t>FY26 (£)</a:t>
                      </a:r>
                    </a:p>
                  </a:txBody>
                  <a:tcPr marL="36000" marR="0" marT="0" marB="0" anchor="ctr">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4"/>
                    </a:solidFill>
                  </a:tcPr>
                </a:tc>
                <a:extLst>
                  <a:ext uri="{0D108BD9-81ED-4DB2-BD59-A6C34878D82A}">
                    <a16:rowId xmlns:a16="http://schemas.microsoft.com/office/drawing/2014/main" val="969442443"/>
                  </a:ext>
                </a:extLst>
              </a:tr>
              <a:tr h="214910">
                <a:tc>
                  <a:txBody>
                    <a:bodyPr/>
                    <a:lstStyle/>
                    <a:p>
                      <a:pPr algn="l" fontAlgn="b"/>
                      <a:r>
                        <a:rPr lang="en-GB" sz="900" b="0" i="0" u="none" strike="noStrike">
                          <a:solidFill>
                            <a:srgbClr val="000000"/>
                          </a:solidFill>
                          <a:effectLst/>
                          <a:latin typeface="+mj-lt"/>
                        </a:rPr>
                        <a:t>PRA (WRU Funding)</a:t>
                      </a:r>
                    </a:p>
                  </a:txBody>
                  <a:tcPr marL="36000" marR="0" marT="0" marB="0" anchor="ctr">
                    <a:lnL w="6350" cap="flat" cmpd="sng" algn="ctr">
                      <a:solidFill>
                        <a:srgbClr val="000000"/>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a:noFill/>
                    </a:lnB>
                    <a:noFill/>
                  </a:tcPr>
                </a:tc>
                <a:tc>
                  <a:txBody>
                    <a:bodyPr/>
                    <a:lstStyle/>
                    <a:p>
                      <a:pPr algn="r" fontAlgn="b"/>
                      <a:r>
                        <a:rPr lang="en-GB" sz="900" b="0" i="0" u="none" strike="noStrike" dirty="0">
                          <a:solidFill>
                            <a:srgbClr val="000000"/>
                          </a:solidFill>
                          <a:effectLst/>
                          <a:latin typeface="+mj-lt"/>
                        </a:rPr>
                        <a:t>5,399,750</a:t>
                      </a:r>
                    </a:p>
                  </a:txBody>
                  <a:tcPr marL="36000" marR="0" marT="0" marB="0" anchor="ctr">
                    <a:lnL>
                      <a:noFill/>
                    </a:lnL>
                    <a:lnR w="6350" cap="flat" cmpd="sng" algn="ctr">
                      <a:solidFill>
                        <a:srgbClr val="000000"/>
                      </a:solidFill>
                      <a:prstDash val="solid"/>
                      <a:round/>
                      <a:headEnd type="none" w="med" len="med"/>
                      <a:tailEnd type="none" w="med" len="med"/>
                    </a:lnR>
                    <a:lnT w="12700" cap="flat" cmpd="sng" algn="ctr">
                      <a:solidFill>
                        <a:schemeClr val="accent1"/>
                      </a:solidFill>
                      <a:prstDash val="solid"/>
                      <a:round/>
                      <a:headEnd type="none" w="med" len="med"/>
                      <a:tailEnd type="none" w="med" len="med"/>
                    </a:lnT>
                    <a:lnB>
                      <a:noFill/>
                    </a:lnB>
                    <a:noFill/>
                  </a:tcPr>
                </a:tc>
                <a:extLst>
                  <a:ext uri="{0D108BD9-81ED-4DB2-BD59-A6C34878D82A}">
                    <a16:rowId xmlns:a16="http://schemas.microsoft.com/office/drawing/2014/main" val="2287815868"/>
                  </a:ext>
                </a:extLst>
              </a:tr>
              <a:tr h="214910">
                <a:tc>
                  <a:txBody>
                    <a:bodyPr/>
                    <a:lstStyle/>
                    <a:p>
                      <a:pPr algn="l" fontAlgn="b"/>
                      <a:r>
                        <a:rPr lang="en-GB" sz="900" b="0" i="0" u="none" strike="noStrike">
                          <a:solidFill>
                            <a:srgbClr val="000000"/>
                          </a:solidFill>
                          <a:effectLst/>
                          <a:latin typeface="+mj-lt"/>
                        </a:rPr>
                        <a:t>Matchday &amp; Commercial</a:t>
                      </a:r>
                    </a:p>
                  </a:txBody>
                  <a:tcPr marL="36000" marR="0" marT="0" marB="0" anchor="ctr">
                    <a:lnL w="6350" cap="flat" cmpd="sng" algn="ctr">
                      <a:solidFill>
                        <a:srgbClr val="000000"/>
                      </a:solidFill>
                      <a:prstDash val="solid"/>
                      <a:round/>
                      <a:headEnd type="none" w="med" len="med"/>
                      <a:tailEnd type="none" w="med" len="med"/>
                    </a:lnL>
                    <a:lnR>
                      <a:noFill/>
                    </a:lnR>
                    <a:lnT>
                      <a:noFill/>
                    </a:lnT>
                    <a:lnB w="12700" cap="flat" cmpd="sng" algn="ctr">
                      <a:solidFill>
                        <a:schemeClr val="accent1"/>
                      </a:solidFill>
                      <a:prstDash val="solid"/>
                      <a:round/>
                      <a:headEnd type="none" w="med" len="med"/>
                      <a:tailEnd type="none" w="med" len="med"/>
                    </a:lnB>
                    <a:noFill/>
                  </a:tcPr>
                </a:tc>
                <a:tc>
                  <a:txBody>
                    <a:bodyPr/>
                    <a:lstStyle/>
                    <a:p>
                      <a:pPr algn="r" fontAlgn="b"/>
                      <a:r>
                        <a:rPr lang="en-GB" sz="900" b="0" i="0" u="none" strike="noStrike" dirty="0">
                          <a:solidFill>
                            <a:srgbClr val="000000"/>
                          </a:solidFill>
                          <a:effectLst/>
                          <a:latin typeface="+mj-lt"/>
                        </a:rPr>
                        <a:t>6,386,000</a:t>
                      </a:r>
                    </a:p>
                  </a:txBody>
                  <a:tcPr marL="36000" marR="0" marT="0" marB="0" anchor="ctr">
                    <a:lnL>
                      <a:noFill/>
                    </a:lnL>
                    <a:lnR w="6350" cap="flat" cmpd="sng" algn="ctr">
                      <a:solidFill>
                        <a:srgbClr val="000000"/>
                      </a:solid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336209445"/>
                  </a:ext>
                </a:extLst>
              </a:tr>
              <a:tr h="267565">
                <a:tc>
                  <a:txBody>
                    <a:bodyPr/>
                    <a:lstStyle/>
                    <a:p>
                      <a:pPr algn="l" fontAlgn="b"/>
                      <a:r>
                        <a:rPr lang="en-GB" sz="900" b="1" i="0" u="none" strike="noStrike">
                          <a:solidFill>
                            <a:schemeClr val="tx1"/>
                          </a:solidFill>
                          <a:effectLst/>
                          <a:latin typeface="+mj-lt"/>
                        </a:rPr>
                        <a:t>Total Revenues</a:t>
                      </a:r>
                    </a:p>
                  </a:txBody>
                  <a:tcPr marL="36000" marR="0" marT="0" marB="0" anchor="ctr">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solidFill>
                  </a:tcPr>
                </a:tc>
                <a:tc>
                  <a:txBody>
                    <a:bodyPr/>
                    <a:lstStyle/>
                    <a:p>
                      <a:pPr algn="r" fontAlgn="b"/>
                      <a:r>
                        <a:rPr lang="en-GB" sz="900" b="1" i="0" u="none" strike="noStrike">
                          <a:solidFill>
                            <a:schemeClr val="tx1"/>
                          </a:solidFill>
                          <a:effectLst/>
                          <a:latin typeface="+mj-lt"/>
                        </a:rPr>
                        <a:t>11,785,750</a:t>
                      </a:r>
                    </a:p>
                  </a:txBody>
                  <a:tcPr marL="36000" marR="0" marT="0" marB="0" anchor="ctr">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solidFill>
                  </a:tcPr>
                </a:tc>
                <a:extLst>
                  <a:ext uri="{0D108BD9-81ED-4DB2-BD59-A6C34878D82A}">
                    <a16:rowId xmlns:a16="http://schemas.microsoft.com/office/drawing/2014/main" val="379206986"/>
                  </a:ext>
                </a:extLst>
              </a:tr>
              <a:tr h="267565">
                <a:tc>
                  <a:txBody>
                    <a:bodyPr/>
                    <a:lstStyle/>
                    <a:p>
                      <a:pPr algn="l" fontAlgn="b"/>
                      <a:r>
                        <a:rPr lang="en-GB" sz="900" b="0" i="0" u="none" strike="noStrike">
                          <a:solidFill>
                            <a:srgbClr val="000000"/>
                          </a:solidFill>
                          <a:effectLst/>
                          <a:latin typeface="+mj-lt"/>
                        </a:rPr>
                        <a:t>Playing Squad &amp; Academy</a:t>
                      </a:r>
                    </a:p>
                  </a:txBody>
                  <a:tcPr marL="36000" marR="0" marT="0" marB="0" anchor="ctr">
                    <a:lnL w="6350" cap="flat" cmpd="sng" algn="ctr">
                      <a:solidFill>
                        <a:srgbClr val="000000"/>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a:noFill/>
                    </a:lnB>
                    <a:noFill/>
                  </a:tcPr>
                </a:tc>
                <a:tc>
                  <a:txBody>
                    <a:bodyPr/>
                    <a:lstStyle/>
                    <a:p>
                      <a:pPr algn="r" fontAlgn="b"/>
                      <a:r>
                        <a:rPr lang="en-GB" sz="900" b="0" i="0" u="none" strike="noStrike">
                          <a:solidFill>
                            <a:srgbClr val="000000"/>
                          </a:solidFill>
                          <a:effectLst/>
                          <a:latin typeface="+mj-lt"/>
                        </a:rPr>
                        <a:t>(5,650,000)</a:t>
                      </a:r>
                    </a:p>
                  </a:txBody>
                  <a:tcPr marL="36000" marR="0" marT="0" marB="0" anchor="ctr">
                    <a:lnL>
                      <a:noFill/>
                    </a:lnL>
                    <a:lnR w="6350" cap="flat" cmpd="sng" algn="ctr">
                      <a:solidFill>
                        <a:srgbClr val="000000"/>
                      </a:solidFill>
                      <a:prstDash val="solid"/>
                      <a:round/>
                      <a:headEnd type="none" w="med" len="med"/>
                      <a:tailEnd type="none" w="med" len="med"/>
                    </a:lnR>
                    <a:lnT w="12700" cap="flat" cmpd="sng" algn="ctr">
                      <a:solidFill>
                        <a:schemeClr val="accent1"/>
                      </a:solidFill>
                      <a:prstDash val="solid"/>
                      <a:round/>
                      <a:headEnd type="none" w="med" len="med"/>
                      <a:tailEnd type="none" w="med" len="med"/>
                    </a:lnT>
                    <a:lnB>
                      <a:noFill/>
                    </a:lnB>
                    <a:noFill/>
                  </a:tcPr>
                </a:tc>
                <a:extLst>
                  <a:ext uri="{0D108BD9-81ED-4DB2-BD59-A6C34878D82A}">
                    <a16:rowId xmlns:a16="http://schemas.microsoft.com/office/drawing/2014/main" val="1646754481"/>
                  </a:ext>
                </a:extLst>
              </a:tr>
              <a:tr h="267565">
                <a:tc>
                  <a:txBody>
                    <a:bodyPr/>
                    <a:lstStyle/>
                    <a:p>
                      <a:pPr algn="l" fontAlgn="b"/>
                      <a:r>
                        <a:rPr lang="en-GB" sz="900" b="0" i="0" u="none" strike="noStrike">
                          <a:solidFill>
                            <a:srgbClr val="000000"/>
                          </a:solidFill>
                          <a:effectLst/>
                          <a:latin typeface="+mj-lt"/>
                        </a:rPr>
                        <a:t>Coaching Team</a:t>
                      </a:r>
                    </a:p>
                  </a:txBody>
                  <a:tcPr marL="36000" marR="0" marT="0" marB="0" anchor="ctr">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GB" sz="900" b="0" i="0" u="none" strike="noStrike">
                          <a:solidFill>
                            <a:srgbClr val="000000"/>
                          </a:solidFill>
                          <a:effectLst/>
                          <a:latin typeface="+mj-lt"/>
                        </a:rPr>
                        <a:t>(1,500,000)</a:t>
                      </a:r>
                    </a:p>
                  </a:txBody>
                  <a:tcPr marL="36000" marR="0" marT="0" marB="0" anchor="ctr">
                    <a:lnL>
                      <a:noFill/>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59819845"/>
                  </a:ext>
                </a:extLst>
              </a:tr>
              <a:tr h="267565">
                <a:tc>
                  <a:txBody>
                    <a:bodyPr/>
                    <a:lstStyle/>
                    <a:p>
                      <a:pPr algn="l" fontAlgn="b"/>
                      <a:r>
                        <a:rPr lang="en-GB" sz="900" b="0" i="0" u="none" strike="noStrike" dirty="0">
                          <a:solidFill>
                            <a:srgbClr val="000000"/>
                          </a:solidFill>
                          <a:effectLst/>
                          <a:latin typeface="+mj-lt"/>
                        </a:rPr>
                        <a:t>Commercial &amp; operational costs</a:t>
                      </a:r>
                    </a:p>
                  </a:txBody>
                  <a:tcPr marL="36000" marR="0" marT="0" marB="0" anchor="ctr">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GB" sz="900" b="0" i="0" u="none" strike="noStrike">
                          <a:solidFill>
                            <a:srgbClr val="000000"/>
                          </a:solidFill>
                          <a:effectLst/>
                          <a:latin typeface="+mj-lt"/>
                        </a:rPr>
                        <a:t>(3,135,000)</a:t>
                      </a:r>
                    </a:p>
                  </a:txBody>
                  <a:tcPr marL="36000" marR="0" marT="0" marB="0" anchor="ctr">
                    <a:lnL>
                      <a:noFill/>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38492550"/>
                  </a:ext>
                </a:extLst>
              </a:tr>
              <a:tr h="267565">
                <a:tc>
                  <a:txBody>
                    <a:bodyPr/>
                    <a:lstStyle/>
                    <a:p>
                      <a:pPr marL="0" algn="l" defTabSz="514350" rtl="0" eaLnBrk="1" fontAlgn="b" latinLnBrk="0" hangingPunct="1"/>
                      <a:r>
                        <a:rPr lang="en-GB" sz="900" b="1" i="0" u="none" strike="noStrike" kern="1200" dirty="0">
                          <a:solidFill>
                            <a:srgbClr val="000000"/>
                          </a:solidFill>
                          <a:effectLst/>
                          <a:latin typeface="+mj-lt"/>
                          <a:ea typeface="+mn-ea"/>
                          <a:cs typeface="+mn-cs"/>
                        </a:rPr>
                        <a:t>Total cost of sales</a:t>
                      </a:r>
                    </a:p>
                  </a:txBody>
                  <a:tcPr marL="36000" marR="0" marT="0" marB="0" anchor="ctr">
                    <a:lnL w="6350" cap="flat" cmpd="sng" algn="ctr">
                      <a:solidFill>
                        <a:srgbClr val="000000"/>
                      </a:solidFill>
                      <a:prstDash val="solid"/>
                      <a:round/>
                      <a:headEnd type="none" w="med" len="med"/>
                      <a:tailEnd type="none" w="med" len="med"/>
                    </a:lnL>
                    <a:lnR>
                      <a:noFill/>
                    </a:lnR>
                    <a:lnT>
                      <a:noFill/>
                    </a:lnT>
                    <a:lnB>
                      <a:noFill/>
                    </a:lnB>
                    <a:noFill/>
                  </a:tcPr>
                </a:tc>
                <a:tc>
                  <a:txBody>
                    <a:bodyPr/>
                    <a:lstStyle/>
                    <a:p>
                      <a:pPr marL="0" algn="r" defTabSz="514350" rtl="0" eaLnBrk="1" fontAlgn="b" latinLnBrk="0" hangingPunct="1"/>
                      <a:r>
                        <a:rPr lang="en-GB" sz="900" b="1" i="0" u="none" strike="noStrike" kern="1200" dirty="0">
                          <a:solidFill>
                            <a:srgbClr val="000000"/>
                          </a:solidFill>
                          <a:effectLst/>
                          <a:latin typeface="+mj-lt"/>
                          <a:ea typeface="+mn-ea"/>
                          <a:cs typeface="+mn-cs"/>
                        </a:rPr>
                        <a:t>(10,285,000)</a:t>
                      </a:r>
                    </a:p>
                  </a:txBody>
                  <a:tcPr marL="36000" marR="0" marT="0" marB="0" anchor="ctr">
                    <a:lnL>
                      <a:noFill/>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08827497"/>
                  </a:ext>
                </a:extLst>
              </a:tr>
              <a:tr h="267565">
                <a:tc>
                  <a:txBody>
                    <a:bodyPr/>
                    <a:lstStyle/>
                    <a:p>
                      <a:pPr algn="l" fontAlgn="b"/>
                      <a:r>
                        <a:rPr lang="en-GB" sz="900" b="1" i="0" u="none" strike="noStrike" dirty="0">
                          <a:solidFill>
                            <a:srgbClr val="000000"/>
                          </a:solidFill>
                          <a:effectLst/>
                          <a:latin typeface="+mj-lt"/>
                        </a:rPr>
                        <a:t>Gross Profit</a:t>
                      </a:r>
                    </a:p>
                  </a:txBody>
                  <a:tcPr marL="36000" marR="0" marT="0" marB="0" anchor="ctr">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r" fontAlgn="b"/>
                      <a:r>
                        <a:rPr lang="en-GB" sz="900" b="1" i="0" u="none" strike="noStrike" dirty="0">
                          <a:solidFill>
                            <a:srgbClr val="000000"/>
                          </a:solidFill>
                          <a:effectLst/>
                          <a:latin typeface="+mj-lt"/>
                        </a:rPr>
                        <a:t>1,500,750</a:t>
                      </a:r>
                    </a:p>
                  </a:txBody>
                  <a:tcPr marL="3600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014686569"/>
                  </a:ext>
                </a:extLst>
              </a:tr>
              <a:tr h="267565">
                <a:tc>
                  <a:txBody>
                    <a:bodyPr/>
                    <a:lstStyle/>
                    <a:p>
                      <a:pPr algn="l" fontAlgn="b"/>
                      <a:r>
                        <a:rPr lang="en-GB" sz="900" b="0" i="0" u="none" strike="noStrike">
                          <a:solidFill>
                            <a:srgbClr val="000000"/>
                          </a:solidFill>
                          <a:effectLst/>
                          <a:latin typeface="+mj-lt"/>
                        </a:rPr>
                        <a:t>Overheads</a:t>
                      </a:r>
                    </a:p>
                  </a:txBody>
                  <a:tcPr marL="36000" marR="0" marT="0" marB="0" anchor="ctr">
                    <a:lnL w="6350" cap="flat" cmpd="sng" algn="ctr">
                      <a:solidFill>
                        <a:srgbClr val="000000"/>
                      </a:solidFill>
                      <a:prstDash val="solid"/>
                      <a:round/>
                      <a:headEnd type="none" w="med" len="med"/>
                      <a:tailEnd type="none" w="med" len="med"/>
                    </a:lnL>
                    <a:lnR>
                      <a:noFill/>
                    </a:lnR>
                    <a:lnT>
                      <a:noFill/>
                    </a:lnT>
                    <a:lnB w="12700" cap="flat" cmpd="sng" algn="ctr">
                      <a:solidFill>
                        <a:schemeClr val="accent1"/>
                      </a:solidFill>
                      <a:prstDash val="solid"/>
                      <a:round/>
                      <a:headEnd type="none" w="med" len="med"/>
                      <a:tailEnd type="none" w="med" len="med"/>
                    </a:lnB>
                    <a:noFill/>
                  </a:tcPr>
                </a:tc>
                <a:tc>
                  <a:txBody>
                    <a:bodyPr/>
                    <a:lstStyle/>
                    <a:p>
                      <a:pPr algn="r" fontAlgn="b"/>
                      <a:r>
                        <a:rPr lang="en-GB" sz="900" b="0" i="0" u="none" strike="noStrike" dirty="0">
                          <a:solidFill>
                            <a:srgbClr val="000000"/>
                          </a:solidFill>
                          <a:effectLst/>
                          <a:latin typeface="+mj-lt"/>
                        </a:rPr>
                        <a:t>(2,645,000)</a:t>
                      </a:r>
                    </a:p>
                  </a:txBody>
                  <a:tcPr marL="36000" marR="0" marT="0" marB="0" anchor="ctr">
                    <a:lnL>
                      <a:noFill/>
                    </a:lnL>
                    <a:lnR w="6350" cap="flat" cmpd="sng" algn="ctr">
                      <a:solidFill>
                        <a:srgbClr val="000000"/>
                      </a:solid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4089869413"/>
                  </a:ext>
                </a:extLst>
              </a:tr>
              <a:tr h="308877">
                <a:tc>
                  <a:txBody>
                    <a:bodyPr/>
                    <a:lstStyle/>
                    <a:p>
                      <a:pPr algn="l" fontAlgn="b"/>
                      <a:r>
                        <a:rPr lang="en-GB" sz="900" b="1" i="0" u="none" strike="noStrike">
                          <a:solidFill>
                            <a:srgbClr val="000000"/>
                          </a:solidFill>
                          <a:effectLst/>
                          <a:latin typeface="+mj-lt"/>
                        </a:rPr>
                        <a:t>EBITDA </a:t>
                      </a:r>
                    </a:p>
                  </a:txBody>
                  <a:tcPr marL="36000" marR="0" marT="0" marB="0" anchor="ctr">
                    <a:lnL w="12700" cap="flat" cmpd="sng" algn="ctr">
                      <a:solidFill>
                        <a:schemeClr val="accent1"/>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5">
                        <a:lumMod val="20000"/>
                        <a:lumOff val="80000"/>
                      </a:schemeClr>
                    </a:solidFill>
                  </a:tcPr>
                </a:tc>
                <a:tc>
                  <a:txBody>
                    <a:bodyPr/>
                    <a:lstStyle/>
                    <a:p>
                      <a:pPr algn="r" fontAlgn="b"/>
                      <a:r>
                        <a:rPr lang="en-GB" sz="900" b="1" i="0" u="none" strike="noStrike" dirty="0">
                          <a:solidFill>
                            <a:srgbClr val="000000"/>
                          </a:solidFill>
                          <a:effectLst/>
                          <a:latin typeface="+mj-lt"/>
                        </a:rPr>
                        <a:t>(1,144,250)</a:t>
                      </a:r>
                    </a:p>
                  </a:txBody>
                  <a:tcPr marL="36000" marR="0" marT="0" marB="0" anchor="ctr">
                    <a:lnL>
                      <a:noFill/>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47957699"/>
                  </a:ext>
                </a:extLst>
              </a:tr>
            </a:tbl>
          </a:graphicData>
        </a:graphic>
      </p:graphicFrame>
    </p:spTree>
    <p:extLst>
      <p:ext uri="{BB962C8B-B14F-4D97-AF65-F5344CB8AC3E}">
        <p14:creationId xmlns:p14="http://schemas.microsoft.com/office/powerpoint/2010/main" val="1269669217"/>
      </p:ext>
    </p:extLst>
  </p:cSld>
  <p:clrMapOvr>
    <a:masterClrMapping/>
  </p:clrMapOvr>
</p:sld>
</file>

<file path=ppt/theme/theme1.xml><?xml version="1.0" encoding="utf-8"?>
<a:theme xmlns:a="http://schemas.openxmlformats.org/drawingml/2006/main" name="FRP">
  <a:themeElements>
    <a:clrScheme name="FRP">
      <a:dk1>
        <a:srgbClr val="333F48"/>
      </a:dk1>
      <a:lt1>
        <a:srgbClr val="FFFFFF"/>
      </a:lt1>
      <a:dk2>
        <a:srgbClr val="333F48"/>
      </a:dk2>
      <a:lt2>
        <a:srgbClr val="FFFFFF"/>
      </a:lt2>
      <a:accent1>
        <a:srgbClr val="333F48"/>
      </a:accent1>
      <a:accent2>
        <a:srgbClr val="E5E1E6"/>
      </a:accent2>
      <a:accent3>
        <a:srgbClr val="728DA7"/>
      </a:accent3>
      <a:accent4>
        <a:srgbClr val="BEB7A0"/>
      </a:accent4>
      <a:accent5>
        <a:srgbClr val="3CDBC0"/>
      </a:accent5>
      <a:accent6>
        <a:srgbClr val="FFC700"/>
      </a:accent6>
      <a:hlink>
        <a:srgbClr val="3CDBC0"/>
      </a:hlink>
      <a:folHlink>
        <a:srgbClr val="3CDBC0"/>
      </a:folHlink>
    </a:clrScheme>
    <a:fontScheme name="FRP Default Fo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RP" id="{F23A239E-9C51-441E-B597-DB0D53CBB220}" vid="{4ACAA5EF-08F3-4661-A3C1-A90BDFE8AC1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Flow_SignoffStatus xmlns="36536fc4-3ca8-47ab-9153-d1e55b1abcd3" xsi:nil="true"/>
    <TaxCatchAll xmlns="c64d0056-4448-4ef7-a223-9d9553a8df8b" xsi:nil="true"/>
    <lcf76f155ced4ddcb4097134ff3c332f xmlns="36536fc4-3ca8-47ab-9153-d1e55b1abcd3">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C6A8BD49AAD4D4FA5595CC947E8A8BA" ma:contentTypeVersion="19" ma:contentTypeDescription="Create a new document." ma:contentTypeScope="" ma:versionID="7c55dbb08d3213fb5da94957ba8e0608">
  <xsd:schema xmlns:xsd="http://www.w3.org/2001/XMLSchema" xmlns:xs="http://www.w3.org/2001/XMLSchema" xmlns:p="http://schemas.microsoft.com/office/2006/metadata/properties" xmlns:ns2="36536fc4-3ca8-47ab-9153-d1e55b1abcd3" xmlns:ns3="c64d0056-4448-4ef7-a223-9d9553a8df8b" targetNamespace="http://schemas.microsoft.com/office/2006/metadata/properties" ma:root="true" ma:fieldsID="c36ea995c7bc4e8c7bbeeb9b0d5d4ca7" ns2:_="" ns3:_="">
    <xsd:import namespace="36536fc4-3ca8-47ab-9153-d1e55b1abcd3"/>
    <xsd:import namespace="c64d0056-4448-4ef7-a223-9d9553a8df8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3:SharedWithUsers" minOccurs="0"/>
                <xsd:element ref="ns3:SharedWithDetails" minOccurs="0"/>
                <xsd:element ref="ns2:_Flow_SignoffStatus" minOccurs="0"/>
                <xsd:element ref="ns2:MediaServiceOCR"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536fc4-3ca8-47ab-9153-d1e55b1abc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_Flow_SignoffStatus" ma:index="18" nillable="true" ma:displayName="Sign-off status" ma:internalName="Sign_x002d_off_x0020_status">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4b88bdf0-1148-4371-ab86-79d8b35b8d7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64d0056-4448-4ef7-a223-9d9553a8df8b"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d30de530-c08d-4995-a3b4-98c7bdd8a4e3}" ma:internalName="TaxCatchAll" ma:showField="CatchAllData" ma:web="c64d0056-4448-4ef7-a223-9d9553a8df8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EA5696-26C4-4F33-BE53-0F99A6ECE152}">
  <ds:schemaRefs>
    <ds:schemaRef ds:uri="http://schemas.microsoft.com/sharepoint/v3/contenttype/forms"/>
  </ds:schemaRefs>
</ds:datastoreItem>
</file>

<file path=customXml/itemProps2.xml><?xml version="1.0" encoding="utf-8"?>
<ds:datastoreItem xmlns:ds="http://schemas.openxmlformats.org/officeDocument/2006/customXml" ds:itemID="{84DCA7C4-471C-41ED-BCCE-194CD9AEA54D}">
  <ds:schemaRefs>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http://purl.org/dc/terms/"/>
    <ds:schemaRef ds:uri="http://schemas.microsoft.com/office/2006/metadata/properties"/>
    <ds:schemaRef ds:uri="36536fc4-3ca8-47ab-9153-d1e55b1abcd3"/>
    <ds:schemaRef ds:uri="http://purl.org/dc/elements/1.1/"/>
    <ds:schemaRef ds:uri="c64d0056-4448-4ef7-a223-9d9553a8df8b"/>
    <ds:schemaRef ds:uri="http://purl.org/dc/dcmitype/"/>
  </ds:schemaRefs>
</ds:datastoreItem>
</file>

<file path=customXml/itemProps3.xml><?xml version="1.0" encoding="utf-8"?>
<ds:datastoreItem xmlns:ds="http://schemas.openxmlformats.org/officeDocument/2006/customXml" ds:itemID="{8CB9B7FD-B269-45A7-B0C9-DF790E4C02A6}">
  <ds:schemaRefs>
    <ds:schemaRef ds:uri="36536fc4-3ca8-47ab-9153-d1e55b1abcd3"/>
    <ds:schemaRef ds:uri="c64d0056-4448-4ef7-a223-9d9553a8df8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FRP brand</Template>
  <TotalTime>0</TotalTime>
  <Words>1537</Words>
  <Application>Microsoft Office PowerPoint</Application>
  <PresentationFormat>On-screen Show (4:3)</PresentationFormat>
  <Paragraphs>68</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Graphit</vt:lpstr>
      <vt:lpstr>Tahoma</vt:lpstr>
      <vt:lpstr>Urbanist</vt:lpstr>
      <vt:lpstr>Wingdings</vt:lpstr>
      <vt:lpstr>FRP</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 Jones</dc:creator>
  <cp:lastModifiedBy>Simon Rimmer</cp:lastModifiedBy>
  <cp:revision>5</cp:revision>
  <cp:lastPrinted>2023-01-04T13:57:57Z</cp:lastPrinted>
  <dcterms:created xsi:type="dcterms:W3CDTF">2017-05-26T12:52:32Z</dcterms:created>
  <dcterms:modified xsi:type="dcterms:W3CDTF">2025-05-14T16:25:47Z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2016-11-29T00:00:00Z</vt:filetime>
  </property>
  <property fmtid="{D5CDD505-2E9C-101B-9397-08002B2CF9AE}" pid="3" name="Creator">
    <vt:lpwstr>Microsoft® PowerPoint® 2016</vt:lpwstr>
  </property>
  <property fmtid="{D5CDD505-2E9C-101B-9397-08002B2CF9AE}" pid="4" name="LastSaved">
    <vt:filetime>2017-05-26T00:00:00Z</vt:filetime>
  </property>
  <property fmtid="{D5CDD505-2E9C-101B-9397-08002B2CF9AE}" pid="5" name="ContentTypeId">
    <vt:lpwstr>0x0101005C6A8BD49AAD4D4FA5595CC947E8A8BA</vt:lpwstr>
  </property>
  <property fmtid="{D5CDD505-2E9C-101B-9397-08002B2CF9AE}" pid="6" name="MediaServiceImageTags">
    <vt:lpwstr/>
  </property>
  <property fmtid="{D5CDD505-2E9C-101B-9397-08002B2CF9AE}" pid="7" name="MSIP_Label_52a1f395-123c-4841-8594-597141b9c50f_Enabled">
    <vt:lpwstr>true</vt:lpwstr>
  </property>
  <property fmtid="{D5CDD505-2E9C-101B-9397-08002B2CF9AE}" pid="8" name="MSIP_Label_52a1f395-123c-4841-8594-597141b9c50f_SetDate">
    <vt:lpwstr>2025-03-06T09:26:12Z</vt:lpwstr>
  </property>
  <property fmtid="{D5CDD505-2E9C-101B-9397-08002B2CF9AE}" pid="9" name="MSIP_Label_52a1f395-123c-4841-8594-597141b9c50f_Method">
    <vt:lpwstr>Standard</vt:lpwstr>
  </property>
  <property fmtid="{D5CDD505-2E9C-101B-9397-08002B2CF9AE}" pid="10" name="MSIP_Label_52a1f395-123c-4841-8594-597141b9c50f_Name">
    <vt:lpwstr>General</vt:lpwstr>
  </property>
  <property fmtid="{D5CDD505-2E9C-101B-9397-08002B2CF9AE}" pid="11" name="MSIP_Label_52a1f395-123c-4841-8594-597141b9c50f_SiteId">
    <vt:lpwstr>c8800337-c668-43e7-9fa2-ca8008ddf683</vt:lpwstr>
  </property>
  <property fmtid="{D5CDD505-2E9C-101B-9397-08002B2CF9AE}" pid="12" name="MSIP_Label_52a1f395-123c-4841-8594-597141b9c50f_ActionId">
    <vt:lpwstr>817ffbd8-8c27-4f52-ada5-1fbfdb3f95ce</vt:lpwstr>
  </property>
  <property fmtid="{D5CDD505-2E9C-101B-9397-08002B2CF9AE}" pid="13" name="MSIP_Label_52a1f395-123c-4841-8594-597141b9c50f_ContentBits">
    <vt:lpwstr>0</vt:lpwstr>
  </property>
  <property fmtid="{D5CDD505-2E9C-101B-9397-08002B2CF9AE}" pid="14" name="MSIP_Label_52a1f395-123c-4841-8594-597141b9c50f_Tag">
    <vt:lpwstr>50, 3, 0, 1</vt:lpwstr>
  </property>
</Properties>
</file>